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93"/>
  </p:notesMasterIdLst>
  <p:sldIdLst>
    <p:sldId id="256" r:id="rId2"/>
    <p:sldId id="257" r:id="rId3"/>
    <p:sldId id="258" r:id="rId4"/>
    <p:sldId id="269" r:id="rId5"/>
    <p:sldId id="270" r:id="rId6"/>
    <p:sldId id="259" r:id="rId7"/>
    <p:sldId id="284" r:id="rId8"/>
    <p:sldId id="289" r:id="rId9"/>
    <p:sldId id="288" r:id="rId10"/>
    <p:sldId id="285" r:id="rId11"/>
    <p:sldId id="290" r:id="rId12"/>
    <p:sldId id="291" r:id="rId13"/>
    <p:sldId id="293" r:id="rId14"/>
    <p:sldId id="294" r:id="rId15"/>
    <p:sldId id="292" r:id="rId16"/>
    <p:sldId id="295" r:id="rId17"/>
    <p:sldId id="296" r:id="rId18"/>
    <p:sldId id="297" r:id="rId19"/>
    <p:sldId id="298" r:id="rId20"/>
    <p:sldId id="300" r:id="rId21"/>
    <p:sldId id="299" r:id="rId22"/>
    <p:sldId id="301" r:id="rId23"/>
    <p:sldId id="302" r:id="rId24"/>
    <p:sldId id="303" r:id="rId25"/>
    <p:sldId id="304" r:id="rId26"/>
    <p:sldId id="305" r:id="rId27"/>
    <p:sldId id="306" r:id="rId28"/>
    <p:sldId id="307" r:id="rId29"/>
    <p:sldId id="308" r:id="rId30"/>
    <p:sldId id="309" r:id="rId31"/>
    <p:sldId id="310" r:id="rId32"/>
    <p:sldId id="311" r:id="rId33"/>
    <p:sldId id="312" r:id="rId34"/>
    <p:sldId id="313" r:id="rId35"/>
    <p:sldId id="314" r:id="rId36"/>
    <p:sldId id="315" r:id="rId37"/>
    <p:sldId id="316" r:id="rId38"/>
    <p:sldId id="317" r:id="rId39"/>
    <p:sldId id="318" r:id="rId40"/>
    <p:sldId id="319" r:id="rId41"/>
    <p:sldId id="320" r:id="rId42"/>
    <p:sldId id="321" r:id="rId43"/>
    <p:sldId id="322" r:id="rId44"/>
    <p:sldId id="323" r:id="rId45"/>
    <p:sldId id="324" r:id="rId46"/>
    <p:sldId id="325" r:id="rId47"/>
    <p:sldId id="326" r:id="rId48"/>
    <p:sldId id="327" r:id="rId49"/>
    <p:sldId id="328" r:id="rId50"/>
    <p:sldId id="329" r:id="rId51"/>
    <p:sldId id="330" r:id="rId52"/>
    <p:sldId id="331" r:id="rId53"/>
    <p:sldId id="332" r:id="rId54"/>
    <p:sldId id="333" r:id="rId55"/>
    <p:sldId id="334" r:id="rId56"/>
    <p:sldId id="335" r:id="rId57"/>
    <p:sldId id="336" r:id="rId58"/>
    <p:sldId id="337" r:id="rId59"/>
    <p:sldId id="338" r:id="rId60"/>
    <p:sldId id="339" r:id="rId61"/>
    <p:sldId id="340" r:id="rId62"/>
    <p:sldId id="341" r:id="rId63"/>
    <p:sldId id="342" r:id="rId64"/>
    <p:sldId id="343" r:id="rId65"/>
    <p:sldId id="344" r:id="rId66"/>
    <p:sldId id="345" r:id="rId67"/>
    <p:sldId id="346" r:id="rId68"/>
    <p:sldId id="347" r:id="rId69"/>
    <p:sldId id="348" r:id="rId70"/>
    <p:sldId id="349" r:id="rId71"/>
    <p:sldId id="350" r:id="rId72"/>
    <p:sldId id="351" r:id="rId73"/>
    <p:sldId id="352" r:id="rId74"/>
    <p:sldId id="353" r:id="rId75"/>
    <p:sldId id="354" r:id="rId76"/>
    <p:sldId id="355" r:id="rId77"/>
    <p:sldId id="356" r:id="rId78"/>
    <p:sldId id="357" r:id="rId79"/>
    <p:sldId id="358" r:id="rId80"/>
    <p:sldId id="359" r:id="rId81"/>
    <p:sldId id="360" r:id="rId82"/>
    <p:sldId id="361" r:id="rId83"/>
    <p:sldId id="362" r:id="rId84"/>
    <p:sldId id="363" r:id="rId85"/>
    <p:sldId id="364" r:id="rId86"/>
    <p:sldId id="365" r:id="rId87"/>
    <p:sldId id="366" r:id="rId88"/>
    <p:sldId id="367" r:id="rId89"/>
    <p:sldId id="368" r:id="rId90"/>
    <p:sldId id="369" r:id="rId91"/>
    <p:sldId id="370" r:id="rId9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559" autoAdjust="0"/>
    <p:restoredTop sz="94343" autoAdjust="0"/>
  </p:normalViewPr>
  <p:slideViewPr>
    <p:cSldViewPr snapToGrid="0">
      <p:cViewPr varScale="1">
        <p:scale>
          <a:sx n="73" d="100"/>
          <a:sy n="73" d="100"/>
        </p:scale>
        <p:origin x="636"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viewProps" Target="view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D071EB4-FEB0-4AE9-AC9D-7FC3878C9339}" type="datetimeFigureOut">
              <a:rPr lang="en-IN" smtClean="0"/>
              <a:t>03-08-2021</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3EAC1DC-E6EB-422E-8469-F9DF0FA16B6D}" type="slidenum">
              <a:rPr lang="en-IN" smtClean="0"/>
              <a:t>‹#›</a:t>
            </a:fld>
            <a:endParaRPr lang="en-IN"/>
          </a:p>
        </p:txBody>
      </p:sp>
    </p:spTree>
    <p:extLst>
      <p:ext uri="{BB962C8B-B14F-4D97-AF65-F5344CB8AC3E}">
        <p14:creationId xmlns:p14="http://schemas.microsoft.com/office/powerpoint/2010/main" val="486657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23EAC1DC-E6EB-422E-8469-F9DF0FA16B6D}" type="slidenum">
              <a:rPr lang="en-IN" smtClean="0"/>
              <a:t>54</a:t>
            </a:fld>
            <a:endParaRPr lang="en-IN"/>
          </a:p>
        </p:txBody>
      </p:sp>
    </p:spTree>
    <p:extLst>
      <p:ext uri="{BB962C8B-B14F-4D97-AF65-F5344CB8AC3E}">
        <p14:creationId xmlns:p14="http://schemas.microsoft.com/office/powerpoint/2010/main" val="40574046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23EAC1DC-E6EB-422E-8469-F9DF0FA16B6D}" type="slidenum">
              <a:rPr lang="en-IN" smtClean="0"/>
              <a:t>56</a:t>
            </a:fld>
            <a:endParaRPr lang="en-IN"/>
          </a:p>
        </p:txBody>
      </p:sp>
    </p:spTree>
    <p:extLst>
      <p:ext uri="{BB962C8B-B14F-4D97-AF65-F5344CB8AC3E}">
        <p14:creationId xmlns:p14="http://schemas.microsoft.com/office/powerpoint/2010/main" val="20568142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B3664453-EA0D-4357-8E8C-E5E2758F3898}" type="datetimeFigureOut">
              <a:rPr lang="en-US" smtClean="0"/>
              <a:t>8/2/2021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7F3A5E-C3AE-4E3A-A646-3B8C5597C04A}" type="slidenum">
              <a:rPr lang="en-US" smtClean="0"/>
              <a:t>‹#›</a:t>
            </a:fld>
            <a:endParaRPr lang="en-US"/>
          </a:p>
        </p:txBody>
      </p:sp>
    </p:spTree>
    <p:extLst>
      <p:ext uri="{BB962C8B-B14F-4D97-AF65-F5344CB8AC3E}">
        <p14:creationId xmlns:p14="http://schemas.microsoft.com/office/powerpoint/2010/main" val="10388906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3664453-EA0D-4357-8E8C-E5E2758F3898}" type="datetimeFigureOut">
              <a:rPr lang="en-US" smtClean="0"/>
              <a:t>8/2/2021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7F3A5E-C3AE-4E3A-A646-3B8C5597C04A}" type="slidenum">
              <a:rPr lang="en-US" smtClean="0"/>
              <a:t>‹#›</a:t>
            </a:fld>
            <a:endParaRPr lang="en-US"/>
          </a:p>
        </p:txBody>
      </p:sp>
    </p:spTree>
    <p:extLst>
      <p:ext uri="{BB962C8B-B14F-4D97-AF65-F5344CB8AC3E}">
        <p14:creationId xmlns:p14="http://schemas.microsoft.com/office/powerpoint/2010/main" val="29491750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3664453-EA0D-4357-8E8C-E5E2758F3898}" type="datetimeFigureOut">
              <a:rPr lang="en-US" smtClean="0"/>
              <a:t>8/2/2021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7F3A5E-C3AE-4E3A-A646-3B8C5597C04A}"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21220972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3664453-EA0D-4357-8E8C-E5E2758F3898}" type="datetimeFigureOut">
              <a:rPr lang="en-US" smtClean="0"/>
              <a:t>8/2/2021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7F3A5E-C3AE-4E3A-A646-3B8C5597C04A}" type="slidenum">
              <a:rPr lang="en-US" smtClean="0"/>
              <a:t>‹#›</a:t>
            </a:fld>
            <a:endParaRPr lang="en-US"/>
          </a:p>
        </p:txBody>
      </p:sp>
    </p:spTree>
    <p:extLst>
      <p:ext uri="{BB962C8B-B14F-4D97-AF65-F5344CB8AC3E}">
        <p14:creationId xmlns:p14="http://schemas.microsoft.com/office/powerpoint/2010/main" val="426635652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3664453-EA0D-4357-8E8C-E5E2758F3898}" type="datetimeFigureOut">
              <a:rPr lang="en-US" smtClean="0"/>
              <a:t>8/2/2021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7F3A5E-C3AE-4E3A-A646-3B8C5597C04A}"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54207838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3664453-EA0D-4357-8E8C-E5E2758F3898}" type="datetimeFigureOut">
              <a:rPr lang="en-US" smtClean="0"/>
              <a:t>8/2/2021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7F3A5E-C3AE-4E3A-A646-3B8C5597C04A}" type="slidenum">
              <a:rPr lang="en-US" smtClean="0"/>
              <a:t>‹#›</a:t>
            </a:fld>
            <a:endParaRPr lang="en-US"/>
          </a:p>
        </p:txBody>
      </p:sp>
    </p:spTree>
    <p:extLst>
      <p:ext uri="{BB962C8B-B14F-4D97-AF65-F5344CB8AC3E}">
        <p14:creationId xmlns:p14="http://schemas.microsoft.com/office/powerpoint/2010/main" val="232988560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3664453-EA0D-4357-8E8C-E5E2758F3898}" type="datetimeFigureOut">
              <a:rPr lang="en-US" smtClean="0"/>
              <a:t>8/2/2021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7F3A5E-C3AE-4E3A-A646-3B8C5597C04A}" type="slidenum">
              <a:rPr lang="en-US" smtClean="0"/>
              <a:t>‹#›</a:t>
            </a:fld>
            <a:endParaRPr lang="en-US"/>
          </a:p>
        </p:txBody>
      </p:sp>
    </p:spTree>
    <p:extLst>
      <p:ext uri="{BB962C8B-B14F-4D97-AF65-F5344CB8AC3E}">
        <p14:creationId xmlns:p14="http://schemas.microsoft.com/office/powerpoint/2010/main" val="341241373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3664453-EA0D-4357-8E8C-E5E2758F3898}" type="datetimeFigureOut">
              <a:rPr lang="en-US" smtClean="0"/>
              <a:t>8/2/2021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7F3A5E-C3AE-4E3A-A646-3B8C5597C04A}" type="slidenum">
              <a:rPr lang="en-US" smtClean="0"/>
              <a:t>‹#›</a:t>
            </a:fld>
            <a:endParaRPr lang="en-US"/>
          </a:p>
        </p:txBody>
      </p:sp>
    </p:spTree>
    <p:extLst>
      <p:ext uri="{BB962C8B-B14F-4D97-AF65-F5344CB8AC3E}">
        <p14:creationId xmlns:p14="http://schemas.microsoft.com/office/powerpoint/2010/main" val="36012638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3664453-EA0D-4357-8E8C-E5E2758F3898}" type="datetimeFigureOut">
              <a:rPr lang="en-US" smtClean="0"/>
              <a:t>8/2/2021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7F3A5E-C3AE-4E3A-A646-3B8C5597C04A}" type="slidenum">
              <a:rPr lang="en-US" smtClean="0"/>
              <a:t>‹#›</a:t>
            </a:fld>
            <a:endParaRPr lang="en-US"/>
          </a:p>
        </p:txBody>
      </p:sp>
    </p:spTree>
    <p:extLst>
      <p:ext uri="{BB962C8B-B14F-4D97-AF65-F5344CB8AC3E}">
        <p14:creationId xmlns:p14="http://schemas.microsoft.com/office/powerpoint/2010/main" val="37268727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3664453-EA0D-4357-8E8C-E5E2758F3898}" type="datetimeFigureOut">
              <a:rPr lang="en-US" smtClean="0"/>
              <a:t>8/2/2021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7F3A5E-C3AE-4E3A-A646-3B8C5597C04A}" type="slidenum">
              <a:rPr lang="en-US" smtClean="0"/>
              <a:t>‹#›</a:t>
            </a:fld>
            <a:endParaRPr lang="en-US"/>
          </a:p>
        </p:txBody>
      </p:sp>
    </p:spTree>
    <p:extLst>
      <p:ext uri="{BB962C8B-B14F-4D97-AF65-F5344CB8AC3E}">
        <p14:creationId xmlns:p14="http://schemas.microsoft.com/office/powerpoint/2010/main" val="18831007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B3664453-EA0D-4357-8E8C-E5E2758F3898}" type="datetimeFigureOut">
              <a:rPr lang="en-US" smtClean="0"/>
              <a:t>8/2/2021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A7F3A5E-C3AE-4E3A-A646-3B8C5597C04A}" type="slidenum">
              <a:rPr lang="en-US" smtClean="0"/>
              <a:t>‹#›</a:t>
            </a:fld>
            <a:endParaRPr lang="en-US"/>
          </a:p>
        </p:txBody>
      </p:sp>
    </p:spTree>
    <p:extLst>
      <p:ext uri="{BB962C8B-B14F-4D97-AF65-F5344CB8AC3E}">
        <p14:creationId xmlns:p14="http://schemas.microsoft.com/office/powerpoint/2010/main" val="26333217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3664453-EA0D-4357-8E8C-E5E2758F3898}" type="datetimeFigureOut">
              <a:rPr lang="en-US" smtClean="0"/>
              <a:t>8/2/2021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A7F3A5E-C3AE-4E3A-A646-3B8C5597C04A}" type="slidenum">
              <a:rPr lang="en-US" smtClean="0"/>
              <a:t>‹#›</a:t>
            </a:fld>
            <a:endParaRPr lang="en-US"/>
          </a:p>
        </p:txBody>
      </p:sp>
    </p:spTree>
    <p:extLst>
      <p:ext uri="{BB962C8B-B14F-4D97-AF65-F5344CB8AC3E}">
        <p14:creationId xmlns:p14="http://schemas.microsoft.com/office/powerpoint/2010/main" val="27912069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3664453-EA0D-4357-8E8C-E5E2758F3898}" type="datetimeFigureOut">
              <a:rPr lang="en-US" smtClean="0"/>
              <a:t>8/2/2021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A7F3A5E-C3AE-4E3A-A646-3B8C5597C04A}" type="slidenum">
              <a:rPr lang="en-US" smtClean="0"/>
              <a:t>‹#›</a:t>
            </a:fld>
            <a:endParaRPr lang="en-US"/>
          </a:p>
        </p:txBody>
      </p:sp>
    </p:spTree>
    <p:extLst>
      <p:ext uri="{BB962C8B-B14F-4D97-AF65-F5344CB8AC3E}">
        <p14:creationId xmlns:p14="http://schemas.microsoft.com/office/powerpoint/2010/main" val="1625188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3664453-EA0D-4357-8E8C-E5E2758F3898}" type="datetimeFigureOut">
              <a:rPr lang="en-US" smtClean="0"/>
              <a:t>8/2/2021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A7F3A5E-C3AE-4E3A-A646-3B8C5597C04A}" type="slidenum">
              <a:rPr lang="en-US" smtClean="0"/>
              <a:t>‹#›</a:t>
            </a:fld>
            <a:endParaRPr lang="en-US"/>
          </a:p>
        </p:txBody>
      </p:sp>
    </p:spTree>
    <p:extLst>
      <p:ext uri="{BB962C8B-B14F-4D97-AF65-F5344CB8AC3E}">
        <p14:creationId xmlns:p14="http://schemas.microsoft.com/office/powerpoint/2010/main" val="42269614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smtClean="0"/>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B3664453-EA0D-4357-8E8C-E5E2758F3898}" type="datetimeFigureOut">
              <a:rPr lang="en-US" smtClean="0"/>
              <a:t>8/2/2021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A7F3A5E-C3AE-4E3A-A646-3B8C5597C04A}" type="slidenum">
              <a:rPr lang="en-US" smtClean="0"/>
              <a:t>‹#›</a:t>
            </a:fld>
            <a:endParaRPr lang="en-US"/>
          </a:p>
        </p:txBody>
      </p:sp>
    </p:spTree>
    <p:extLst>
      <p:ext uri="{BB962C8B-B14F-4D97-AF65-F5344CB8AC3E}">
        <p14:creationId xmlns:p14="http://schemas.microsoft.com/office/powerpoint/2010/main" val="5831475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B3664453-EA0D-4357-8E8C-E5E2758F3898}" type="datetimeFigureOut">
              <a:rPr lang="en-US" smtClean="0"/>
              <a:t>8/2/2021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A7F3A5E-C3AE-4E3A-A646-3B8C5597C04A}" type="slidenum">
              <a:rPr lang="en-US" smtClean="0"/>
              <a:t>‹#›</a:t>
            </a:fld>
            <a:endParaRPr lang="en-US"/>
          </a:p>
        </p:txBody>
      </p:sp>
    </p:spTree>
    <p:extLst>
      <p:ext uri="{BB962C8B-B14F-4D97-AF65-F5344CB8AC3E}">
        <p14:creationId xmlns:p14="http://schemas.microsoft.com/office/powerpoint/2010/main" val="33076198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3664453-EA0D-4357-8E8C-E5E2758F3898}" type="datetimeFigureOut">
              <a:rPr lang="en-US" smtClean="0"/>
              <a:t>8/2/2021</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1A7F3A5E-C3AE-4E3A-A646-3B8C5597C04A}" type="slidenum">
              <a:rPr lang="en-US" smtClean="0"/>
              <a:t>‹#›</a:t>
            </a:fld>
            <a:endParaRPr lang="en-US"/>
          </a:p>
        </p:txBody>
      </p:sp>
    </p:spTree>
    <p:extLst>
      <p:ext uri="{BB962C8B-B14F-4D97-AF65-F5344CB8AC3E}">
        <p14:creationId xmlns:p14="http://schemas.microsoft.com/office/powerpoint/2010/main" val="196673150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CREDIT EDA CASE STUDY</a:t>
            </a:r>
            <a:endParaRPr lang="en-US" dirty="0"/>
          </a:p>
        </p:txBody>
      </p:sp>
      <p:sp>
        <p:nvSpPr>
          <p:cNvPr id="3" name="Subtitle 2"/>
          <p:cNvSpPr>
            <a:spLocks noGrp="1"/>
          </p:cNvSpPr>
          <p:nvPr>
            <p:ph type="subTitle" idx="1"/>
          </p:nvPr>
        </p:nvSpPr>
        <p:spPr>
          <a:xfrm>
            <a:off x="5228822" y="4790940"/>
            <a:ext cx="5439177" cy="466859"/>
          </a:xfrm>
        </p:spPr>
        <p:txBody>
          <a:bodyPr/>
          <a:lstStyle/>
          <a:p>
            <a:r>
              <a:rPr lang="en-US" dirty="0" smtClean="0"/>
              <a:t>BY: SREEDEVI GATTU &amp; DISHANT PATEL</a:t>
            </a:r>
            <a:endParaRPr lang="en-US" dirty="0"/>
          </a:p>
        </p:txBody>
      </p:sp>
    </p:spTree>
    <p:extLst>
      <p:ext uri="{BB962C8B-B14F-4D97-AF65-F5344CB8AC3E}">
        <p14:creationId xmlns:p14="http://schemas.microsoft.com/office/powerpoint/2010/main" val="21647204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3617" y="365126"/>
            <a:ext cx="10515600" cy="806852"/>
          </a:xfrm>
        </p:spPr>
        <p:txBody>
          <a:bodyPr/>
          <a:lstStyle/>
          <a:p>
            <a:pPr algn="ctr"/>
            <a:r>
              <a:rPr lang="en-US" dirty="0" smtClean="0"/>
              <a:t>HANDLING OF MISSING DATA</a:t>
            </a:r>
            <a:endParaRPr lang="en-US" dirty="0"/>
          </a:p>
        </p:txBody>
      </p:sp>
      <p:sp>
        <p:nvSpPr>
          <p:cNvPr id="3" name="Content Placeholder 2"/>
          <p:cNvSpPr>
            <a:spLocks noGrp="1"/>
          </p:cNvSpPr>
          <p:nvPr>
            <p:ph idx="1"/>
          </p:nvPr>
        </p:nvSpPr>
        <p:spPr>
          <a:xfrm>
            <a:off x="838199" y="1352282"/>
            <a:ext cx="10924309" cy="5193991"/>
          </a:xfrm>
        </p:spPr>
        <p:txBody>
          <a:bodyPr>
            <a:normAutofit/>
          </a:bodyPr>
          <a:lstStyle/>
          <a:p>
            <a:r>
              <a:rPr lang="en-US" sz="2200" dirty="0" smtClean="0"/>
              <a:t>All columns related to building data is has 50% or more data missing. In some cases it is close to 50, viz</a:t>
            </a:r>
            <a:r>
              <a:rPr lang="en-US" sz="2200" dirty="0" smtClean="0"/>
              <a:t>. 48 or 49. </a:t>
            </a:r>
          </a:p>
          <a:p>
            <a:pPr marL="0" indent="0">
              <a:buNone/>
            </a:pPr>
            <a:endParaRPr lang="en-US" sz="2200" dirty="0" smtClean="0"/>
          </a:p>
          <a:p>
            <a:r>
              <a:rPr lang="en-US" sz="2200" dirty="0" smtClean="0"/>
              <a:t>In this case these particular columns are removed from the </a:t>
            </a:r>
            <a:r>
              <a:rPr lang="en-US" sz="2200" dirty="0" err="1" smtClean="0"/>
              <a:t>dataframe</a:t>
            </a:r>
            <a:r>
              <a:rPr lang="en-US" sz="2200" dirty="0" smtClean="0"/>
              <a:t> and no further analysis is done on such data</a:t>
            </a:r>
          </a:p>
          <a:p>
            <a:pPr marL="0" indent="0">
              <a:buNone/>
            </a:pPr>
            <a:endParaRPr lang="en-US" sz="2200" dirty="0" smtClean="0"/>
          </a:p>
          <a:p>
            <a:r>
              <a:rPr lang="en-US" sz="2200" dirty="0" smtClean="0"/>
              <a:t>Also columns EXT Source 1,2 &amp; 3 have been removed as EXT source 1 has more than 50% data is missing</a:t>
            </a:r>
          </a:p>
          <a:p>
            <a:pPr marL="0" indent="0">
              <a:buNone/>
            </a:pPr>
            <a:endParaRPr lang="en-US" sz="2200" dirty="0" smtClean="0"/>
          </a:p>
          <a:p>
            <a:r>
              <a:rPr lang="en-US" sz="2200" dirty="0" smtClean="0"/>
              <a:t>After removal of these columns we are left with 70 columns</a:t>
            </a:r>
          </a:p>
          <a:p>
            <a:pPr marL="0" indent="0">
              <a:buNone/>
            </a:pPr>
            <a:endParaRPr lang="en-US" sz="2200" dirty="0" smtClean="0"/>
          </a:p>
          <a:p>
            <a:r>
              <a:rPr lang="en-US" sz="2200" dirty="0" smtClean="0"/>
              <a:t>No duplicate rows were found in the dataset</a:t>
            </a:r>
          </a:p>
          <a:p>
            <a:endParaRPr lang="en-US" sz="2200" dirty="0" smtClean="0"/>
          </a:p>
          <a:p>
            <a:endParaRPr lang="en-US" dirty="0" smtClean="0"/>
          </a:p>
          <a:p>
            <a:pPr marL="0" indent="0">
              <a:buNone/>
            </a:pPr>
            <a:endParaRPr lang="en-US" dirty="0" smtClean="0"/>
          </a:p>
          <a:p>
            <a:endParaRPr lang="en-US" dirty="0"/>
          </a:p>
        </p:txBody>
      </p:sp>
    </p:spTree>
    <p:extLst>
      <p:ext uri="{BB962C8B-B14F-4D97-AF65-F5344CB8AC3E}">
        <p14:creationId xmlns:p14="http://schemas.microsoft.com/office/powerpoint/2010/main" val="29033172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3617" y="365126"/>
            <a:ext cx="10515600" cy="806852"/>
          </a:xfrm>
        </p:spPr>
        <p:txBody>
          <a:bodyPr/>
          <a:lstStyle/>
          <a:p>
            <a:pPr algn="ctr"/>
            <a:r>
              <a:rPr lang="en-US" dirty="0" smtClean="0"/>
              <a:t>STRATEGY FOR DATA ANALYSIS</a:t>
            </a:r>
            <a:endParaRPr lang="en-US" dirty="0"/>
          </a:p>
        </p:txBody>
      </p:sp>
      <p:sp>
        <p:nvSpPr>
          <p:cNvPr id="3" name="Content Placeholder 2"/>
          <p:cNvSpPr>
            <a:spLocks noGrp="1"/>
          </p:cNvSpPr>
          <p:nvPr>
            <p:ph idx="1"/>
          </p:nvPr>
        </p:nvSpPr>
        <p:spPr>
          <a:xfrm>
            <a:off x="838199" y="1352282"/>
            <a:ext cx="10924309" cy="5193991"/>
          </a:xfrm>
        </p:spPr>
        <p:txBody>
          <a:bodyPr>
            <a:normAutofit fontScale="85000" lnSpcReduction="20000"/>
          </a:bodyPr>
          <a:lstStyle/>
          <a:p>
            <a:pPr marL="0" indent="0">
              <a:buNone/>
            </a:pPr>
            <a:r>
              <a:rPr lang="en-GB" sz="2100" dirty="0" smtClean="0"/>
              <a:t>The </a:t>
            </a:r>
            <a:r>
              <a:rPr lang="en-GB" sz="2100" dirty="0"/>
              <a:t>variables/columns are categorised into following categories. Further analysis will be done for each category</a:t>
            </a:r>
          </a:p>
          <a:p>
            <a:r>
              <a:rPr lang="en-GB" sz="2100" dirty="0"/>
              <a:t>Demographic - PERSONAL: 9 cols</a:t>
            </a:r>
          </a:p>
          <a:p>
            <a:r>
              <a:rPr lang="en-GB" sz="2100" dirty="0"/>
              <a:t>Demographic - PROFESSIONAL:</a:t>
            </a:r>
          </a:p>
          <a:p>
            <a:r>
              <a:rPr lang="en-GB" sz="2100" dirty="0"/>
              <a:t>Character - Credit Worthiness:</a:t>
            </a:r>
          </a:p>
          <a:p>
            <a:r>
              <a:rPr lang="en-GB" sz="2100" dirty="0" smtClean="0"/>
              <a:t>Capacity</a:t>
            </a:r>
            <a:endParaRPr lang="en-GB" sz="2100" dirty="0"/>
          </a:p>
          <a:p>
            <a:r>
              <a:rPr lang="en-GB" sz="2100" dirty="0" smtClean="0"/>
              <a:t>Capital</a:t>
            </a:r>
            <a:endParaRPr lang="en-GB" sz="2100" dirty="0"/>
          </a:p>
          <a:p>
            <a:pPr marL="0" indent="0">
              <a:buNone/>
            </a:pPr>
            <a:r>
              <a:rPr lang="en-GB" sz="2100" dirty="0"/>
              <a:t>Id, Target - 2</a:t>
            </a:r>
          </a:p>
          <a:p>
            <a:pPr>
              <a:buFont typeface="Wingdings" panose="05000000000000000000" pitchFamily="2" charset="2"/>
              <a:buChar char="v"/>
            </a:pPr>
            <a:r>
              <a:rPr lang="en-GB" sz="2100" dirty="0"/>
              <a:t>For each category, following analysis is to be done:</a:t>
            </a:r>
          </a:p>
          <a:p>
            <a:pPr>
              <a:buFont typeface="Wingdings" panose="05000000000000000000" pitchFamily="2" charset="2"/>
              <a:buChar char="v"/>
            </a:pPr>
            <a:r>
              <a:rPr lang="en-GB" sz="2100" dirty="0"/>
              <a:t>Inspection of dataset</a:t>
            </a:r>
          </a:p>
          <a:p>
            <a:pPr>
              <a:buFont typeface="Wingdings" panose="05000000000000000000" pitchFamily="2" charset="2"/>
              <a:buChar char="v"/>
            </a:pPr>
            <a:r>
              <a:rPr lang="en-GB" sz="2100" dirty="0"/>
              <a:t>Inspect for missing values and handle</a:t>
            </a:r>
          </a:p>
          <a:p>
            <a:pPr>
              <a:buFont typeface="Wingdings" panose="05000000000000000000" pitchFamily="2" charset="2"/>
              <a:buChar char="v"/>
            </a:pPr>
            <a:r>
              <a:rPr lang="en-GB" sz="2100" dirty="0"/>
              <a:t>Find correlation</a:t>
            </a:r>
          </a:p>
          <a:p>
            <a:pPr>
              <a:buFont typeface="Wingdings" panose="05000000000000000000" pitchFamily="2" charset="2"/>
              <a:buChar char="v"/>
            </a:pPr>
            <a:r>
              <a:rPr lang="en-GB" sz="2100" dirty="0"/>
              <a:t>Univariate analysis</a:t>
            </a:r>
          </a:p>
          <a:p>
            <a:pPr>
              <a:buFont typeface="Wingdings" panose="05000000000000000000" pitchFamily="2" charset="2"/>
              <a:buChar char="v"/>
            </a:pPr>
            <a:r>
              <a:rPr lang="en-GB" sz="2100" dirty="0"/>
              <a:t>Bivariate analysis</a:t>
            </a:r>
          </a:p>
          <a:p>
            <a:pPr>
              <a:buFont typeface="Wingdings" panose="05000000000000000000" pitchFamily="2" charset="2"/>
              <a:buChar char="v"/>
            </a:pPr>
            <a:r>
              <a:rPr lang="en-GB" sz="2100" dirty="0"/>
              <a:t>Observations/Insights</a:t>
            </a:r>
          </a:p>
          <a:p>
            <a:endParaRPr lang="en-US" dirty="0" smtClean="0"/>
          </a:p>
          <a:p>
            <a:pPr marL="0" indent="0">
              <a:buNone/>
            </a:pPr>
            <a:endParaRPr lang="en-US" dirty="0" smtClean="0"/>
          </a:p>
          <a:p>
            <a:endParaRPr lang="en-US" dirty="0"/>
          </a:p>
        </p:txBody>
      </p:sp>
    </p:spTree>
    <p:extLst>
      <p:ext uri="{BB962C8B-B14F-4D97-AF65-F5344CB8AC3E}">
        <p14:creationId xmlns:p14="http://schemas.microsoft.com/office/powerpoint/2010/main" val="12820949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3617" y="365126"/>
            <a:ext cx="10515600" cy="806852"/>
          </a:xfrm>
        </p:spPr>
        <p:txBody>
          <a:bodyPr/>
          <a:lstStyle/>
          <a:p>
            <a:pPr algn="ctr"/>
            <a:r>
              <a:rPr lang="en-US" dirty="0" smtClean="0"/>
              <a:t>DEMOGRAPHIC - PERSONAL</a:t>
            </a:r>
            <a:endParaRPr lang="en-US" dirty="0"/>
          </a:p>
        </p:txBody>
      </p:sp>
      <p:sp>
        <p:nvSpPr>
          <p:cNvPr id="3" name="Content Placeholder 2"/>
          <p:cNvSpPr>
            <a:spLocks noGrp="1"/>
          </p:cNvSpPr>
          <p:nvPr>
            <p:ph idx="1"/>
          </p:nvPr>
        </p:nvSpPr>
        <p:spPr>
          <a:xfrm>
            <a:off x="838199" y="1352282"/>
            <a:ext cx="10924309" cy="5193991"/>
          </a:xfrm>
        </p:spPr>
        <p:txBody>
          <a:bodyPr>
            <a:normAutofit/>
          </a:bodyPr>
          <a:lstStyle/>
          <a:p>
            <a:r>
              <a:rPr lang="en-GB" dirty="0"/>
              <a:t>Both REGION_RATING_CLIENT and REGION_RATING_CLIENT_W_CITY indicate a similar trait. So only one can be considered. REGION_RATING_CLIENT_W_CITY ratings &gt;= REGION_RATING_CLIENT. So let's drop REGION_RATING_CLIENT and go only with </a:t>
            </a:r>
            <a:r>
              <a:rPr lang="en-GB" dirty="0" smtClean="0"/>
              <a:t>REGION_RATING_CLIENT_W_CITY</a:t>
            </a:r>
          </a:p>
          <a:p>
            <a:pPr marL="0" indent="0">
              <a:buNone/>
            </a:pPr>
            <a:endParaRPr lang="en-GB" dirty="0"/>
          </a:p>
          <a:p>
            <a:r>
              <a:rPr lang="en-GB" dirty="0"/>
              <a:t>REGION_RATING_CLIENT, REGION_RATING_CLIENT_W_CITY are numerical discrete type. But these should be categorical.</a:t>
            </a:r>
          </a:p>
          <a:p>
            <a:endParaRPr lang="en-US" dirty="0" smtClean="0"/>
          </a:p>
          <a:p>
            <a:pPr marL="0" indent="0">
              <a:buNone/>
            </a:pPr>
            <a:endParaRPr lang="en-US" dirty="0" smtClean="0"/>
          </a:p>
          <a:p>
            <a:endParaRPr lang="en-US" dirty="0"/>
          </a:p>
        </p:txBody>
      </p:sp>
    </p:spTree>
    <p:extLst>
      <p:ext uri="{BB962C8B-B14F-4D97-AF65-F5344CB8AC3E}">
        <p14:creationId xmlns:p14="http://schemas.microsoft.com/office/powerpoint/2010/main" val="20562296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43346"/>
            <a:ext cx="10515600" cy="806852"/>
          </a:xfrm>
        </p:spPr>
        <p:txBody>
          <a:bodyPr>
            <a:normAutofit fontScale="90000"/>
          </a:bodyPr>
          <a:lstStyle/>
          <a:p>
            <a:pPr algn="ctr"/>
            <a:r>
              <a:rPr lang="en-US" dirty="0" smtClean="0"/>
              <a:t>       HANDLING MISSING DATA – DEMOGRAPHIC PERSONAL</a:t>
            </a:r>
            <a:endParaRPr lang="en-US" dirty="0"/>
          </a:p>
        </p:txBody>
      </p:sp>
      <p:sp>
        <p:nvSpPr>
          <p:cNvPr id="3" name="Content Placeholder 2"/>
          <p:cNvSpPr>
            <a:spLocks noGrp="1"/>
          </p:cNvSpPr>
          <p:nvPr>
            <p:ph idx="1"/>
          </p:nvPr>
        </p:nvSpPr>
        <p:spPr>
          <a:xfrm>
            <a:off x="838199" y="1352282"/>
            <a:ext cx="10924309" cy="5193991"/>
          </a:xfrm>
        </p:spPr>
        <p:txBody>
          <a:bodyPr>
            <a:normAutofit/>
          </a:bodyPr>
          <a:lstStyle/>
          <a:p>
            <a:endParaRPr lang="en-US" dirty="0" smtClean="0"/>
          </a:p>
          <a:p>
            <a:pPr marL="0" indent="0">
              <a:buNone/>
            </a:pPr>
            <a:endParaRPr lang="en-US" dirty="0" smtClean="0"/>
          </a:p>
          <a:p>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418487861"/>
              </p:ext>
            </p:extLst>
          </p:nvPr>
        </p:nvGraphicFramePr>
        <p:xfrm>
          <a:off x="838199" y="948113"/>
          <a:ext cx="10679445" cy="5598160"/>
        </p:xfrm>
        <a:graphic>
          <a:graphicData uri="http://schemas.openxmlformats.org/drawingml/2006/table">
            <a:tbl>
              <a:tblPr firstRow="1" bandRow="1">
                <a:tableStyleId>{5C22544A-7EE6-4342-B048-85BDC9FD1C3A}</a:tableStyleId>
              </a:tblPr>
              <a:tblGrid>
                <a:gridCol w="2874689">
                  <a:extLst>
                    <a:ext uri="{9D8B030D-6E8A-4147-A177-3AD203B41FA5}">
                      <a16:colId xmlns:a16="http://schemas.microsoft.com/office/drawing/2014/main" val="746287291"/>
                    </a:ext>
                  </a:extLst>
                </a:gridCol>
                <a:gridCol w="4244941">
                  <a:extLst>
                    <a:ext uri="{9D8B030D-6E8A-4147-A177-3AD203B41FA5}">
                      <a16:colId xmlns:a16="http://schemas.microsoft.com/office/drawing/2014/main" val="3132515287"/>
                    </a:ext>
                  </a:extLst>
                </a:gridCol>
                <a:gridCol w="3559815">
                  <a:extLst>
                    <a:ext uri="{9D8B030D-6E8A-4147-A177-3AD203B41FA5}">
                      <a16:colId xmlns:a16="http://schemas.microsoft.com/office/drawing/2014/main" val="437181241"/>
                    </a:ext>
                  </a:extLst>
                </a:gridCol>
              </a:tblGrid>
              <a:tr h="370840">
                <a:tc>
                  <a:txBody>
                    <a:bodyPr/>
                    <a:lstStyle/>
                    <a:p>
                      <a:pPr algn="l" fontAlgn="ctr"/>
                      <a:r>
                        <a:rPr lang="en-IN" b="1">
                          <a:effectLst/>
                        </a:rPr>
                        <a:t>COLUMN(S)</a:t>
                      </a:r>
                    </a:p>
                  </a:txBody>
                  <a:tcPr marL="38100" marR="38100" marT="38100" marB="38100" anchor="ctr"/>
                </a:tc>
                <a:tc>
                  <a:txBody>
                    <a:bodyPr/>
                    <a:lstStyle/>
                    <a:p>
                      <a:pPr algn="l" fontAlgn="ctr"/>
                      <a:r>
                        <a:rPr lang="en-IN" b="1">
                          <a:effectLst/>
                        </a:rPr>
                        <a:t>Data type</a:t>
                      </a:r>
                    </a:p>
                  </a:txBody>
                  <a:tcPr marL="38100" marR="38100" marT="38100" marB="38100" anchor="ctr"/>
                </a:tc>
                <a:tc>
                  <a:txBody>
                    <a:bodyPr/>
                    <a:lstStyle/>
                    <a:p>
                      <a:pPr algn="l" fontAlgn="ctr"/>
                      <a:r>
                        <a:rPr lang="en-IN" b="1">
                          <a:effectLst/>
                        </a:rPr>
                        <a:t>Missing &amp; Invalid value Strategy</a:t>
                      </a:r>
                    </a:p>
                  </a:txBody>
                  <a:tcPr marL="38100" marR="38100" marT="38100" marB="38100" anchor="ctr"/>
                </a:tc>
                <a:extLst>
                  <a:ext uri="{0D108BD9-81ED-4DB2-BD59-A6C34878D82A}">
                    <a16:rowId xmlns:a16="http://schemas.microsoft.com/office/drawing/2014/main" val="385119640"/>
                  </a:ext>
                </a:extLst>
              </a:tr>
              <a:tr h="370840">
                <a:tc>
                  <a:txBody>
                    <a:bodyPr/>
                    <a:lstStyle/>
                    <a:p>
                      <a:pPr algn="l" fontAlgn="ctr"/>
                      <a:r>
                        <a:rPr lang="en-IN" sz="1600" dirty="0">
                          <a:effectLst/>
                        </a:rPr>
                        <a:t>CODE_GENDER</a:t>
                      </a:r>
                    </a:p>
                  </a:txBody>
                  <a:tcPr marL="38100" marR="38100" marT="38100" marB="38100" anchor="ctr"/>
                </a:tc>
                <a:tc>
                  <a:txBody>
                    <a:bodyPr/>
                    <a:lstStyle/>
                    <a:p>
                      <a:pPr algn="l" fontAlgn="ctr"/>
                      <a:r>
                        <a:rPr lang="en-IN" sz="1600">
                          <a:effectLst/>
                        </a:rPr>
                        <a:t>Categorical Unordered</a:t>
                      </a:r>
                    </a:p>
                  </a:txBody>
                  <a:tcPr marL="38100" marR="38100" marT="38100" marB="38100" anchor="ctr"/>
                </a:tc>
                <a:tc>
                  <a:txBody>
                    <a:bodyPr/>
                    <a:lstStyle/>
                    <a:p>
                      <a:pPr algn="l" fontAlgn="ctr"/>
                      <a:r>
                        <a:rPr lang="en-GB" sz="1600">
                          <a:effectLst/>
                        </a:rPr>
                        <a:t>4 rows with XNA. Remove these rows</a:t>
                      </a:r>
                    </a:p>
                  </a:txBody>
                  <a:tcPr marL="38100" marR="38100" marT="38100" marB="38100" anchor="ctr"/>
                </a:tc>
                <a:extLst>
                  <a:ext uri="{0D108BD9-81ED-4DB2-BD59-A6C34878D82A}">
                    <a16:rowId xmlns:a16="http://schemas.microsoft.com/office/drawing/2014/main" val="1898529413"/>
                  </a:ext>
                </a:extLst>
              </a:tr>
              <a:tr h="370840">
                <a:tc>
                  <a:txBody>
                    <a:bodyPr/>
                    <a:lstStyle/>
                    <a:p>
                      <a:pPr algn="l" fontAlgn="ctr"/>
                      <a:r>
                        <a:rPr lang="en-IN" sz="1600" dirty="0">
                          <a:effectLst/>
                        </a:rPr>
                        <a:t>DAYS_BIRTH</a:t>
                      </a:r>
                    </a:p>
                  </a:txBody>
                  <a:tcPr marL="38100" marR="38100" marT="38100" marB="38100" anchor="ctr"/>
                </a:tc>
                <a:tc>
                  <a:txBody>
                    <a:bodyPr/>
                    <a:lstStyle/>
                    <a:p>
                      <a:pPr algn="l" fontAlgn="ctr"/>
                      <a:r>
                        <a:rPr lang="en-IN" sz="1600">
                          <a:effectLst/>
                        </a:rPr>
                        <a:t>Numerical continuous</a:t>
                      </a:r>
                    </a:p>
                  </a:txBody>
                  <a:tcPr marL="38100" marR="38100" marT="38100" marB="38100" anchor="ctr"/>
                </a:tc>
                <a:tc>
                  <a:txBody>
                    <a:bodyPr/>
                    <a:lstStyle/>
                    <a:p>
                      <a:pPr algn="l" fontAlgn="ctr"/>
                      <a:r>
                        <a:rPr lang="en-GB" sz="1600" dirty="0">
                          <a:effectLst/>
                        </a:rPr>
                        <a:t>DAYS_BIRTH is a relative (-</a:t>
                      </a:r>
                      <a:r>
                        <a:rPr lang="en-GB" sz="1600" dirty="0" err="1">
                          <a:effectLst/>
                        </a:rPr>
                        <a:t>ve</a:t>
                      </a:r>
                      <a:r>
                        <a:rPr lang="en-GB" sz="1600" dirty="0">
                          <a:effectLst/>
                        </a:rPr>
                        <a:t>) value (in days) to the application. Convert it to AGE </a:t>
                      </a:r>
                      <a:r>
                        <a:rPr lang="en-GB" sz="1600" dirty="0" err="1">
                          <a:effectLst/>
                        </a:rPr>
                        <a:t>adn</a:t>
                      </a:r>
                      <a:r>
                        <a:rPr lang="en-GB" sz="1600" dirty="0">
                          <a:effectLst/>
                        </a:rPr>
                        <a:t> then bin the values.</a:t>
                      </a:r>
                    </a:p>
                  </a:txBody>
                  <a:tcPr marL="38100" marR="38100" marT="38100" marB="38100" anchor="ctr"/>
                </a:tc>
                <a:extLst>
                  <a:ext uri="{0D108BD9-81ED-4DB2-BD59-A6C34878D82A}">
                    <a16:rowId xmlns:a16="http://schemas.microsoft.com/office/drawing/2014/main" val="2214465021"/>
                  </a:ext>
                </a:extLst>
              </a:tr>
              <a:tr h="370840">
                <a:tc>
                  <a:txBody>
                    <a:bodyPr/>
                    <a:lstStyle/>
                    <a:p>
                      <a:pPr algn="l" fontAlgn="ctr"/>
                      <a:r>
                        <a:rPr lang="en-IN" sz="1600">
                          <a:effectLst/>
                        </a:rPr>
                        <a:t>CNT_CHILDREN</a:t>
                      </a:r>
                    </a:p>
                  </a:txBody>
                  <a:tcPr marL="38100" marR="38100" marT="38100" marB="38100" anchor="ctr"/>
                </a:tc>
                <a:tc>
                  <a:txBody>
                    <a:bodyPr/>
                    <a:lstStyle/>
                    <a:p>
                      <a:pPr algn="l" fontAlgn="ctr"/>
                      <a:r>
                        <a:rPr lang="en-IN" sz="1600" dirty="0">
                          <a:effectLst/>
                        </a:rPr>
                        <a:t>Numerical discrete</a:t>
                      </a:r>
                    </a:p>
                  </a:txBody>
                  <a:tcPr marL="38100" marR="38100" marT="38100" marB="38100" anchor="ctr"/>
                </a:tc>
                <a:tc>
                  <a:txBody>
                    <a:bodyPr/>
                    <a:lstStyle/>
                    <a:p>
                      <a:pPr algn="l" fontAlgn="ctr"/>
                      <a:r>
                        <a:rPr lang="en-IN" sz="1600" i="1">
                          <a:effectLst/>
                        </a:rPr>
                        <a:t>No missing/invalid values</a:t>
                      </a:r>
                      <a:endParaRPr lang="en-IN" sz="1600">
                        <a:effectLst/>
                      </a:endParaRPr>
                    </a:p>
                  </a:txBody>
                  <a:tcPr marL="38100" marR="38100" marT="38100" marB="38100" anchor="ctr"/>
                </a:tc>
                <a:extLst>
                  <a:ext uri="{0D108BD9-81ED-4DB2-BD59-A6C34878D82A}">
                    <a16:rowId xmlns:a16="http://schemas.microsoft.com/office/drawing/2014/main" val="3728528337"/>
                  </a:ext>
                </a:extLst>
              </a:tr>
              <a:tr h="370840">
                <a:tc>
                  <a:txBody>
                    <a:bodyPr/>
                    <a:lstStyle/>
                    <a:p>
                      <a:pPr algn="l" fontAlgn="ctr"/>
                      <a:r>
                        <a:rPr lang="en-IN" sz="1600">
                          <a:effectLst/>
                        </a:rPr>
                        <a:t>CNT_FAM_MEMBERS</a:t>
                      </a:r>
                    </a:p>
                  </a:txBody>
                  <a:tcPr marL="38100" marR="38100" marT="38100" marB="38100" anchor="ctr"/>
                </a:tc>
                <a:tc>
                  <a:txBody>
                    <a:bodyPr/>
                    <a:lstStyle/>
                    <a:p>
                      <a:pPr algn="l" fontAlgn="ctr"/>
                      <a:r>
                        <a:rPr lang="en-IN" sz="1600" dirty="0">
                          <a:effectLst/>
                        </a:rPr>
                        <a:t>Numerical discrete</a:t>
                      </a:r>
                    </a:p>
                  </a:txBody>
                  <a:tcPr marL="38100" marR="38100" marT="38100" marB="38100" anchor="ctr"/>
                </a:tc>
                <a:tc>
                  <a:txBody>
                    <a:bodyPr/>
                    <a:lstStyle/>
                    <a:p>
                      <a:pPr algn="l" fontAlgn="ctr"/>
                      <a:r>
                        <a:rPr lang="en-GB" sz="1600">
                          <a:effectLst/>
                        </a:rPr>
                        <a:t>2 items are missing. Impute this with the median value (typical value)</a:t>
                      </a:r>
                    </a:p>
                  </a:txBody>
                  <a:tcPr marL="38100" marR="38100" marT="38100" marB="38100" anchor="ctr"/>
                </a:tc>
                <a:extLst>
                  <a:ext uri="{0D108BD9-81ED-4DB2-BD59-A6C34878D82A}">
                    <a16:rowId xmlns:a16="http://schemas.microsoft.com/office/drawing/2014/main" val="2345926283"/>
                  </a:ext>
                </a:extLst>
              </a:tr>
              <a:tr h="370840">
                <a:tc>
                  <a:txBody>
                    <a:bodyPr/>
                    <a:lstStyle/>
                    <a:p>
                      <a:pPr algn="l" fontAlgn="ctr"/>
                      <a:r>
                        <a:rPr lang="en-IN" sz="1600">
                          <a:effectLst/>
                        </a:rPr>
                        <a:t>NAME_FAMILY_STATUS</a:t>
                      </a:r>
                    </a:p>
                  </a:txBody>
                  <a:tcPr marL="38100" marR="38100" marT="38100" marB="38100" anchor="ctr"/>
                </a:tc>
                <a:tc>
                  <a:txBody>
                    <a:bodyPr/>
                    <a:lstStyle/>
                    <a:p>
                      <a:pPr algn="l" fontAlgn="ctr"/>
                      <a:r>
                        <a:rPr lang="en-IN" sz="1600" dirty="0">
                          <a:effectLst/>
                        </a:rPr>
                        <a:t>Categorical Unordered</a:t>
                      </a:r>
                    </a:p>
                  </a:txBody>
                  <a:tcPr marL="38100" marR="38100" marT="38100" marB="38100" anchor="ctr"/>
                </a:tc>
                <a:tc>
                  <a:txBody>
                    <a:bodyPr/>
                    <a:lstStyle/>
                    <a:p>
                      <a:pPr algn="l" fontAlgn="ctr"/>
                      <a:r>
                        <a:rPr lang="en-GB" sz="1600">
                          <a:effectLst/>
                        </a:rPr>
                        <a:t>2 rows have 'Unknown'. Remove these rows</a:t>
                      </a:r>
                    </a:p>
                  </a:txBody>
                  <a:tcPr marL="38100" marR="38100" marT="38100" marB="38100" anchor="ctr"/>
                </a:tc>
                <a:extLst>
                  <a:ext uri="{0D108BD9-81ED-4DB2-BD59-A6C34878D82A}">
                    <a16:rowId xmlns:a16="http://schemas.microsoft.com/office/drawing/2014/main" val="1324372772"/>
                  </a:ext>
                </a:extLst>
              </a:tr>
              <a:tr h="370840">
                <a:tc>
                  <a:txBody>
                    <a:bodyPr/>
                    <a:lstStyle/>
                    <a:p>
                      <a:pPr algn="l" fontAlgn="ctr"/>
                      <a:r>
                        <a:rPr lang="en-IN" sz="1600">
                          <a:effectLst/>
                        </a:rPr>
                        <a:t>HOUSING_TYPE</a:t>
                      </a:r>
                    </a:p>
                  </a:txBody>
                  <a:tcPr marL="38100" marR="38100" marT="38100" marB="38100" anchor="ctr"/>
                </a:tc>
                <a:tc>
                  <a:txBody>
                    <a:bodyPr/>
                    <a:lstStyle/>
                    <a:p>
                      <a:pPr algn="l" fontAlgn="ctr"/>
                      <a:r>
                        <a:rPr lang="en-IN" sz="1600" dirty="0">
                          <a:effectLst/>
                        </a:rPr>
                        <a:t>Categorical Unordered</a:t>
                      </a:r>
                    </a:p>
                  </a:txBody>
                  <a:tcPr marL="38100" marR="38100" marT="38100" marB="38100" anchor="ctr"/>
                </a:tc>
                <a:tc>
                  <a:txBody>
                    <a:bodyPr/>
                    <a:lstStyle/>
                    <a:p>
                      <a:pPr algn="l" fontAlgn="ctr"/>
                      <a:r>
                        <a:rPr lang="en-IN" sz="1600" i="1">
                          <a:effectLst/>
                        </a:rPr>
                        <a:t>No missing/invalid values</a:t>
                      </a:r>
                      <a:endParaRPr lang="en-IN" sz="1600">
                        <a:effectLst/>
                      </a:endParaRPr>
                    </a:p>
                  </a:txBody>
                  <a:tcPr marL="38100" marR="38100" marT="38100" marB="38100" anchor="ctr"/>
                </a:tc>
                <a:extLst>
                  <a:ext uri="{0D108BD9-81ED-4DB2-BD59-A6C34878D82A}">
                    <a16:rowId xmlns:a16="http://schemas.microsoft.com/office/drawing/2014/main" val="3169498363"/>
                  </a:ext>
                </a:extLst>
              </a:tr>
              <a:tr h="370840">
                <a:tc>
                  <a:txBody>
                    <a:bodyPr/>
                    <a:lstStyle/>
                    <a:p>
                      <a:pPr algn="l" fontAlgn="ctr"/>
                      <a:r>
                        <a:rPr lang="en-IN" sz="1600">
                          <a:effectLst/>
                        </a:rPr>
                        <a:t>REGION_POPULATION_RELATIVE</a:t>
                      </a:r>
                    </a:p>
                  </a:txBody>
                  <a:tcPr marL="38100" marR="38100" marT="38100" marB="38100" anchor="ctr"/>
                </a:tc>
                <a:tc>
                  <a:txBody>
                    <a:bodyPr/>
                    <a:lstStyle/>
                    <a:p>
                      <a:pPr algn="l" fontAlgn="ctr"/>
                      <a:r>
                        <a:rPr lang="en-IN" sz="1600" dirty="0">
                          <a:effectLst/>
                        </a:rPr>
                        <a:t>Numerical continuous</a:t>
                      </a:r>
                    </a:p>
                  </a:txBody>
                  <a:tcPr marL="38100" marR="38100" marT="38100" marB="38100" anchor="ctr"/>
                </a:tc>
                <a:tc>
                  <a:txBody>
                    <a:bodyPr/>
                    <a:lstStyle/>
                    <a:p>
                      <a:pPr algn="l" fontAlgn="ctr"/>
                      <a:r>
                        <a:rPr lang="en-IN" sz="1600" i="1" dirty="0">
                          <a:effectLst/>
                        </a:rPr>
                        <a:t>No missing/invalid values</a:t>
                      </a:r>
                      <a:endParaRPr lang="en-IN" sz="1600" dirty="0">
                        <a:effectLst/>
                      </a:endParaRPr>
                    </a:p>
                  </a:txBody>
                  <a:tcPr marL="38100" marR="38100" marT="38100" marB="38100" anchor="ctr"/>
                </a:tc>
                <a:extLst>
                  <a:ext uri="{0D108BD9-81ED-4DB2-BD59-A6C34878D82A}">
                    <a16:rowId xmlns:a16="http://schemas.microsoft.com/office/drawing/2014/main" val="1333670726"/>
                  </a:ext>
                </a:extLst>
              </a:tr>
              <a:tr h="370840">
                <a:tc>
                  <a:txBody>
                    <a:bodyPr/>
                    <a:lstStyle/>
                    <a:p>
                      <a:pPr algn="l" fontAlgn="ctr"/>
                      <a:r>
                        <a:rPr lang="en-IN" sz="1600">
                          <a:effectLst/>
                        </a:rPr>
                        <a:t>REGION_RATING_CLIENT</a:t>
                      </a:r>
                    </a:p>
                  </a:txBody>
                  <a:tcPr marL="38100" marR="38100" marT="38100" marB="38100" anchor="ctr"/>
                </a:tc>
                <a:tc>
                  <a:txBody>
                    <a:bodyPr/>
                    <a:lstStyle/>
                    <a:p>
                      <a:pPr algn="l" fontAlgn="ctr"/>
                      <a:r>
                        <a:rPr lang="en-IN" sz="1600">
                          <a:effectLst/>
                        </a:rPr>
                        <a:t>Numerical continuous --&gt; Categorical Ordered</a:t>
                      </a:r>
                    </a:p>
                  </a:txBody>
                  <a:tcPr marL="38100" marR="38100" marT="38100" marB="38100" anchor="ctr"/>
                </a:tc>
                <a:tc>
                  <a:txBody>
                    <a:bodyPr/>
                    <a:lstStyle/>
                    <a:p>
                      <a:pPr algn="l" fontAlgn="ctr"/>
                      <a:r>
                        <a:rPr lang="en-GB" sz="1600" dirty="0">
                          <a:effectLst/>
                        </a:rPr>
                        <a:t>As REGION_RATING_CLIENT &amp; REGION_RATING_CLIENT_W_CITY have similar data, drop the column REGION_RATING_CLIENT</a:t>
                      </a:r>
                    </a:p>
                  </a:txBody>
                  <a:tcPr marL="38100" marR="38100" marT="38100" marB="38100" anchor="ctr"/>
                </a:tc>
                <a:extLst>
                  <a:ext uri="{0D108BD9-81ED-4DB2-BD59-A6C34878D82A}">
                    <a16:rowId xmlns:a16="http://schemas.microsoft.com/office/drawing/2014/main" val="2023849946"/>
                  </a:ext>
                </a:extLst>
              </a:tr>
              <a:tr h="370840">
                <a:tc>
                  <a:txBody>
                    <a:bodyPr/>
                    <a:lstStyle/>
                    <a:p>
                      <a:pPr algn="l" fontAlgn="ctr"/>
                      <a:r>
                        <a:rPr lang="en-IN" sz="1600" dirty="0">
                          <a:effectLst/>
                        </a:rPr>
                        <a:t>REGION_RATING_CLIENT_W_CITY</a:t>
                      </a:r>
                    </a:p>
                  </a:txBody>
                  <a:tcPr marL="38100" marR="38100" marT="38100" marB="38100" anchor="ctr"/>
                </a:tc>
                <a:tc>
                  <a:txBody>
                    <a:bodyPr/>
                    <a:lstStyle/>
                    <a:p>
                      <a:pPr algn="l" fontAlgn="ctr"/>
                      <a:r>
                        <a:rPr lang="en-IN" sz="1600" dirty="0">
                          <a:effectLst/>
                        </a:rPr>
                        <a:t>Numerical continuous --&gt; Categorical Ordered</a:t>
                      </a:r>
                    </a:p>
                  </a:txBody>
                  <a:tcPr marL="38100" marR="38100" marT="38100" marB="38100" anchor="ctr"/>
                </a:tc>
                <a:tc>
                  <a:txBody>
                    <a:bodyPr/>
                    <a:lstStyle/>
                    <a:p>
                      <a:pPr algn="l" fontAlgn="ctr"/>
                      <a:r>
                        <a:rPr lang="en-IN" sz="1600" i="1" dirty="0">
                          <a:effectLst/>
                        </a:rPr>
                        <a:t>No missing/invalid values</a:t>
                      </a:r>
                      <a:endParaRPr lang="en-IN" sz="1600" dirty="0">
                        <a:effectLst/>
                      </a:endParaRPr>
                    </a:p>
                  </a:txBody>
                  <a:tcPr marL="38100" marR="38100" marT="38100" marB="38100" anchor="ctr"/>
                </a:tc>
                <a:extLst>
                  <a:ext uri="{0D108BD9-81ED-4DB2-BD59-A6C34878D82A}">
                    <a16:rowId xmlns:a16="http://schemas.microsoft.com/office/drawing/2014/main" val="597148419"/>
                  </a:ext>
                </a:extLst>
              </a:tr>
            </a:tbl>
          </a:graphicData>
        </a:graphic>
      </p:graphicFrame>
    </p:spTree>
    <p:extLst>
      <p:ext uri="{BB962C8B-B14F-4D97-AF65-F5344CB8AC3E}">
        <p14:creationId xmlns:p14="http://schemas.microsoft.com/office/powerpoint/2010/main" val="2087952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43346"/>
            <a:ext cx="10515600" cy="806852"/>
          </a:xfrm>
        </p:spPr>
        <p:txBody>
          <a:bodyPr>
            <a:normAutofit fontScale="90000"/>
          </a:bodyPr>
          <a:lstStyle/>
          <a:p>
            <a:pPr algn="ctr"/>
            <a:r>
              <a:rPr lang="en-US" dirty="0" smtClean="0"/>
              <a:t>       HANDLING OUTLIERS– DEMOGRAPHIC PERSONAL</a:t>
            </a:r>
            <a:endParaRPr lang="en-US" dirty="0"/>
          </a:p>
        </p:txBody>
      </p:sp>
      <p:sp>
        <p:nvSpPr>
          <p:cNvPr id="3" name="Content Placeholder 2"/>
          <p:cNvSpPr>
            <a:spLocks noGrp="1"/>
          </p:cNvSpPr>
          <p:nvPr>
            <p:ph idx="1"/>
          </p:nvPr>
        </p:nvSpPr>
        <p:spPr>
          <a:xfrm>
            <a:off x="838199" y="1352282"/>
            <a:ext cx="10924309" cy="5193991"/>
          </a:xfrm>
        </p:spPr>
        <p:txBody>
          <a:bodyPr>
            <a:normAutofit/>
          </a:bodyPr>
          <a:lstStyle/>
          <a:p>
            <a:endParaRPr lang="en-US" dirty="0" smtClean="0"/>
          </a:p>
          <a:p>
            <a:pPr marL="0" indent="0">
              <a:buNone/>
            </a:pPr>
            <a:endParaRPr lang="en-US" dirty="0" smtClean="0"/>
          </a:p>
          <a:p>
            <a:endParaRPr lang="en-US" dirty="0"/>
          </a:p>
        </p:txBody>
      </p:sp>
      <p:sp>
        <p:nvSpPr>
          <p:cNvPr id="7" name="Rectangle 6"/>
          <p:cNvSpPr/>
          <p:nvPr/>
        </p:nvSpPr>
        <p:spPr>
          <a:xfrm>
            <a:off x="1039091" y="1150198"/>
            <a:ext cx="10120746" cy="2585323"/>
          </a:xfrm>
          <a:prstGeom prst="rect">
            <a:avLst/>
          </a:prstGeom>
        </p:spPr>
        <p:txBody>
          <a:bodyPr wrap="square">
            <a:spAutoFit/>
          </a:bodyPr>
          <a:lstStyle/>
          <a:p>
            <a:pPr algn="just"/>
            <a:r>
              <a:rPr lang="en-GB" dirty="0">
                <a:solidFill>
                  <a:srgbClr val="000000"/>
                </a:solidFill>
                <a:latin typeface="+mj-lt"/>
              </a:rPr>
              <a:t>Outliers (beyond the lower and upper fences) exist </a:t>
            </a:r>
            <a:r>
              <a:rPr lang="en-GB" dirty="0" smtClean="0">
                <a:solidFill>
                  <a:srgbClr val="000000"/>
                </a:solidFill>
                <a:latin typeface="+mj-lt"/>
              </a:rPr>
              <a:t>for</a:t>
            </a:r>
          </a:p>
          <a:p>
            <a:pPr algn="just"/>
            <a:endParaRPr lang="en-GB" dirty="0">
              <a:solidFill>
                <a:srgbClr val="000000"/>
              </a:solidFill>
              <a:latin typeface="+mj-lt"/>
            </a:endParaRPr>
          </a:p>
          <a:p>
            <a:pPr>
              <a:buFont typeface="Arial" panose="020B0604020202020204" pitchFamily="34" charset="0"/>
              <a:buChar char="•"/>
            </a:pPr>
            <a:r>
              <a:rPr lang="en-GB" dirty="0">
                <a:solidFill>
                  <a:srgbClr val="000000"/>
                </a:solidFill>
                <a:latin typeface="+mj-lt"/>
              </a:rPr>
              <a:t>CNT_CHIDLREN : &gt; 2.5 till 19</a:t>
            </a:r>
          </a:p>
          <a:p>
            <a:pPr>
              <a:buFont typeface="Arial" panose="020B0604020202020204" pitchFamily="34" charset="0"/>
              <a:buChar char="•"/>
            </a:pPr>
            <a:r>
              <a:rPr lang="en-GB" dirty="0">
                <a:solidFill>
                  <a:srgbClr val="000000"/>
                </a:solidFill>
                <a:latin typeface="+mj-lt"/>
              </a:rPr>
              <a:t>CNT_FAM_MEMBERS : &gt; 5 till 20</a:t>
            </a:r>
          </a:p>
          <a:p>
            <a:pPr>
              <a:buFont typeface="Arial" panose="020B0604020202020204" pitchFamily="34" charset="0"/>
              <a:buChar char="•"/>
            </a:pPr>
            <a:r>
              <a:rPr lang="en-GB" dirty="0">
                <a:solidFill>
                  <a:srgbClr val="000000"/>
                </a:solidFill>
                <a:latin typeface="+mj-lt"/>
              </a:rPr>
              <a:t>REGION_POPULATION_RELATIVE : 1 area is heavily populated compared to the </a:t>
            </a:r>
            <a:r>
              <a:rPr lang="en-GB" dirty="0" smtClean="0">
                <a:solidFill>
                  <a:srgbClr val="000000"/>
                </a:solidFill>
                <a:latin typeface="+mj-lt"/>
              </a:rPr>
              <a:t>rest</a:t>
            </a:r>
          </a:p>
          <a:p>
            <a:pPr>
              <a:buFont typeface="Arial" panose="020B0604020202020204" pitchFamily="34" charset="0"/>
              <a:buChar char="•"/>
            </a:pPr>
            <a:endParaRPr lang="en-GB" b="0" i="0" dirty="0">
              <a:solidFill>
                <a:srgbClr val="000000"/>
              </a:solidFill>
              <a:effectLst/>
              <a:latin typeface="+mj-lt"/>
            </a:endParaRPr>
          </a:p>
          <a:p>
            <a:pPr>
              <a:buFont typeface="Arial" panose="020B0604020202020204" pitchFamily="34" charset="0"/>
              <a:buChar char="•"/>
            </a:pPr>
            <a:endParaRPr lang="en-GB" dirty="0" smtClean="0">
              <a:solidFill>
                <a:srgbClr val="000000"/>
              </a:solidFill>
              <a:latin typeface="+mj-lt"/>
            </a:endParaRPr>
          </a:p>
          <a:p>
            <a:pPr>
              <a:buFont typeface="Arial" panose="020B0604020202020204" pitchFamily="34" charset="0"/>
              <a:buChar char="•"/>
            </a:pPr>
            <a:r>
              <a:rPr lang="en-GB" b="0" i="0" dirty="0" smtClean="0">
                <a:solidFill>
                  <a:srgbClr val="000000"/>
                </a:solidFill>
                <a:effectLst/>
                <a:latin typeface="+mj-lt"/>
              </a:rPr>
              <a:t>Action on Outliers</a:t>
            </a:r>
          </a:p>
          <a:p>
            <a:pPr marL="285750" indent="-285750">
              <a:buFont typeface="Wingdings" panose="05000000000000000000" pitchFamily="2" charset="2"/>
              <a:buChar char="v"/>
            </a:pPr>
            <a:r>
              <a:rPr lang="en-GB" dirty="0" smtClean="0">
                <a:solidFill>
                  <a:srgbClr val="000000"/>
                </a:solidFill>
                <a:latin typeface="+mj-lt"/>
              </a:rPr>
              <a:t>The values are genuine values and no action is taken as of now</a:t>
            </a:r>
            <a:endParaRPr lang="en-GB" b="0" i="0" dirty="0">
              <a:solidFill>
                <a:srgbClr val="000000"/>
              </a:solidFill>
              <a:effectLst/>
              <a:latin typeface="+mj-lt"/>
            </a:endParaRPr>
          </a:p>
        </p:txBody>
      </p:sp>
    </p:spTree>
    <p:extLst>
      <p:ext uri="{BB962C8B-B14F-4D97-AF65-F5344CB8AC3E}">
        <p14:creationId xmlns:p14="http://schemas.microsoft.com/office/powerpoint/2010/main" val="29579741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43346"/>
            <a:ext cx="10515600" cy="806852"/>
          </a:xfrm>
        </p:spPr>
        <p:txBody>
          <a:bodyPr>
            <a:normAutofit/>
          </a:bodyPr>
          <a:lstStyle/>
          <a:p>
            <a:pPr algn="ctr"/>
            <a:r>
              <a:rPr lang="en-US" dirty="0" smtClean="0"/>
              <a:t>       PLOT – AGE- DEMOGRAPHIC PERSONAL</a:t>
            </a:r>
            <a:endParaRPr lang="en-US" dirty="0"/>
          </a:p>
        </p:txBody>
      </p:sp>
      <p:sp>
        <p:nvSpPr>
          <p:cNvPr id="3" name="Content Placeholder 2"/>
          <p:cNvSpPr>
            <a:spLocks noGrp="1"/>
          </p:cNvSpPr>
          <p:nvPr>
            <p:ph idx="1"/>
          </p:nvPr>
        </p:nvSpPr>
        <p:spPr>
          <a:xfrm>
            <a:off x="838199" y="1352282"/>
            <a:ext cx="10924309" cy="5193991"/>
          </a:xfrm>
        </p:spPr>
        <p:txBody>
          <a:bodyPr>
            <a:normAutofit/>
          </a:bodyPr>
          <a:lstStyle/>
          <a:p>
            <a:endParaRPr lang="en-US" dirty="0" smtClean="0"/>
          </a:p>
          <a:p>
            <a:pPr marL="0" indent="0">
              <a:buNone/>
            </a:pPr>
            <a:endParaRPr lang="en-US" dirty="0" smtClean="0"/>
          </a:p>
          <a:p>
            <a:endParaRPr lang="en-US"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83350" y="1150198"/>
            <a:ext cx="7746031" cy="4492956"/>
          </a:xfrm>
          <a:prstGeom prst="rect">
            <a:avLst/>
          </a:prstGeom>
        </p:spPr>
      </p:pic>
      <p:sp>
        <p:nvSpPr>
          <p:cNvPr id="12" name="TextBox 11"/>
          <p:cNvSpPr txBox="1"/>
          <p:nvPr/>
        </p:nvSpPr>
        <p:spPr>
          <a:xfrm>
            <a:off x="4881283" y="6080674"/>
            <a:ext cx="2109937" cy="369332"/>
          </a:xfrm>
          <a:prstGeom prst="rect">
            <a:avLst/>
          </a:prstGeom>
          <a:noFill/>
        </p:spPr>
        <p:txBody>
          <a:bodyPr wrap="none" rtlCol="0">
            <a:spAutoFit/>
          </a:bodyPr>
          <a:lstStyle/>
          <a:p>
            <a:r>
              <a:rPr lang="en-IN" dirty="0" smtClean="0"/>
              <a:t>No outliers for Age</a:t>
            </a:r>
            <a:endParaRPr lang="en-IN" dirty="0"/>
          </a:p>
        </p:txBody>
      </p:sp>
    </p:spTree>
    <p:extLst>
      <p:ext uri="{BB962C8B-B14F-4D97-AF65-F5344CB8AC3E}">
        <p14:creationId xmlns:p14="http://schemas.microsoft.com/office/powerpoint/2010/main" val="36594961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43346"/>
            <a:ext cx="10515600" cy="806852"/>
          </a:xfrm>
        </p:spPr>
        <p:txBody>
          <a:bodyPr>
            <a:normAutofit/>
          </a:bodyPr>
          <a:lstStyle/>
          <a:p>
            <a:pPr algn="ctr"/>
            <a:r>
              <a:rPr lang="en-US" dirty="0"/>
              <a:t> PLOT – </a:t>
            </a:r>
            <a:r>
              <a:rPr lang="en-US" dirty="0" smtClean="0"/>
              <a:t>CHILDREN CNT- </a:t>
            </a:r>
            <a:r>
              <a:rPr lang="en-US" dirty="0" smtClean="0"/>
              <a:t>DEMOGRAPHIC PERSONAL</a:t>
            </a:r>
            <a:endParaRPr lang="en-US" dirty="0"/>
          </a:p>
        </p:txBody>
      </p:sp>
      <p:sp>
        <p:nvSpPr>
          <p:cNvPr id="3" name="Content Placeholder 2"/>
          <p:cNvSpPr>
            <a:spLocks noGrp="1"/>
          </p:cNvSpPr>
          <p:nvPr>
            <p:ph idx="1"/>
          </p:nvPr>
        </p:nvSpPr>
        <p:spPr>
          <a:xfrm>
            <a:off x="838199" y="1352282"/>
            <a:ext cx="10924309" cy="5193991"/>
          </a:xfrm>
        </p:spPr>
        <p:txBody>
          <a:bodyPr>
            <a:normAutofit/>
          </a:bodyPr>
          <a:lstStyle/>
          <a:p>
            <a:endParaRPr lang="en-US" dirty="0" smtClean="0"/>
          </a:p>
          <a:p>
            <a:pPr marL="0" indent="0">
              <a:buNone/>
            </a:pPr>
            <a:endParaRPr lang="en-US" dirty="0" smtClean="0"/>
          </a:p>
          <a:p>
            <a:endParaRPr lang="en-US" dirty="0"/>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67777" y="937506"/>
            <a:ext cx="7860317" cy="4925412"/>
          </a:xfrm>
          <a:prstGeom prst="rect">
            <a:avLst/>
          </a:prstGeom>
        </p:spPr>
      </p:pic>
      <p:sp>
        <p:nvSpPr>
          <p:cNvPr id="12" name="TextBox 11"/>
          <p:cNvSpPr txBox="1"/>
          <p:nvPr/>
        </p:nvSpPr>
        <p:spPr>
          <a:xfrm>
            <a:off x="4155142" y="6019929"/>
            <a:ext cx="4054315" cy="369332"/>
          </a:xfrm>
          <a:prstGeom prst="rect">
            <a:avLst/>
          </a:prstGeom>
          <a:noFill/>
        </p:spPr>
        <p:txBody>
          <a:bodyPr wrap="none" rtlCol="0">
            <a:spAutoFit/>
          </a:bodyPr>
          <a:lstStyle/>
          <a:p>
            <a:r>
              <a:rPr lang="en-IN" dirty="0" smtClean="0"/>
              <a:t>Outliers on the upper side of the plot</a:t>
            </a:r>
            <a:endParaRPr lang="en-IN" dirty="0"/>
          </a:p>
        </p:txBody>
      </p:sp>
    </p:spTree>
    <p:extLst>
      <p:ext uri="{BB962C8B-B14F-4D97-AF65-F5344CB8AC3E}">
        <p14:creationId xmlns:p14="http://schemas.microsoft.com/office/powerpoint/2010/main" val="23065230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27463" y="363706"/>
            <a:ext cx="11456126" cy="806852"/>
          </a:xfrm>
        </p:spPr>
        <p:txBody>
          <a:bodyPr>
            <a:normAutofit fontScale="90000"/>
          </a:bodyPr>
          <a:lstStyle/>
          <a:p>
            <a:pPr algn="ctr"/>
            <a:r>
              <a:rPr lang="en-US" dirty="0" smtClean="0"/>
              <a:t>       PLOT – FAMILY MEMBER CNT– DEMOGRAPHIC PERSONAL</a:t>
            </a:r>
            <a:endParaRPr lang="en-US" dirty="0"/>
          </a:p>
        </p:txBody>
      </p:sp>
      <p:sp>
        <p:nvSpPr>
          <p:cNvPr id="3" name="Content Placeholder 2"/>
          <p:cNvSpPr>
            <a:spLocks noGrp="1"/>
          </p:cNvSpPr>
          <p:nvPr>
            <p:ph idx="1"/>
          </p:nvPr>
        </p:nvSpPr>
        <p:spPr>
          <a:xfrm>
            <a:off x="838199" y="1352282"/>
            <a:ext cx="10924309" cy="5193991"/>
          </a:xfrm>
        </p:spPr>
        <p:txBody>
          <a:bodyPr>
            <a:normAutofit/>
          </a:bodyPr>
          <a:lstStyle/>
          <a:p>
            <a:endParaRPr lang="en-US" dirty="0" smtClean="0"/>
          </a:p>
          <a:p>
            <a:pPr marL="0" indent="0">
              <a:buNone/>
            </a:pPr>
            <a:endParaRPr lang="en-US" dirty="0" smtClean="0"/>
          </a:p>
          <a:p>
            <a:endParaRPr lang="en-US" dirty="0"/>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95453" y="988833"/>
            <a:ext cx="8140218" cy="5117460"/>
          </a:xfrm>
          <a:prstGeom prst="rect">
            <a:avLst/>
          </a:prstGeom>
        </p:spPr>
      </p:pic>
      <p:sp>
        <p:nvSpPr>
          <p:cNvPr id="12" name="TextBox 11"/>
          <p:cNvSpPr txBox="1"/>
          <p:nvPr/>
        </p:nvSpPr>
        <p:spPr>
          <a:xfrm>
            <a:off x="3738284" y="6106293"/>
            <a:ext cx="4054315" cy="369332"/>
          </a:xfrm>
          <a:prstGeom prst="rect">
            <a:avLst/>
          </a:prstGeom>
          <a:noFill/>
        </p:spPr>
        <p:txBody>
          <a:bodyPr wrap="none" rtlCol="0">
            <a:spAutoFit/>
          </a:bodyPr>
          <a:lstStyle/>
          <a:p>
            <a:r>
              <a:rPr lang="en-IN" dirty="0" smtClean="0"/>
              <a:t>Outliers on the upper side of the plot</a:t>
            </a:r>
            <a:endParaRPr lang="en-IN" dirty="0"/>
          </a:p>
        </p:txBody>
      </p:sp>
    </p:spTree>
    <p:extLst>
      <p:ext uri="{BB962C8B-B14F-4D97-AF65-F5344CB8AC3E}">
        <p14:creationId xmlns:p14="http://schemas.microsoft.com/office/powerpoint/2010/main" val="22650576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3771" y="444388"/>
            <a:ext cx="11762508" cy="806852"/>
          </a:xfrm>
        </p:spPr>
        <p:txBody>
          <a:bodyPr>
            <a:normAutofit fontScale="90000"/>
          </a:bodyPr>
          <a:lstStyle/>
          <a:p>
            <a:pPr algn="ctr"/>
            <a:r>
              <a:rPr lang="en-US" dirty="0" smtClean="0"/>
              <a:t>       PLOT – RELATIVE POPULATION - DEMOGRAPHIC PERSONAL</a:t>
            </a:r>
            <a:endParaRPr lang="en-US" dirty="0"/>
          </a:p>
        </p:txBody>
      </p:sp>
      <p:sp>
        <p:nvSpPr>
          <p:cNvPr id="3" name="Content Placeholder 2"/>
          <p:cNvSpPr>
            <a:spLocks noGrp="1"/>
          </p:cNvSpPr>
          <p:nvPr>
            <p:ph idx="1"/>
          </p:nvPr>
        </p:nvSpPr>
        <p:spPr>
          <a:xfrm>
            <a:off x="838199" y="1352282"/>
            <a:ext cx="10924309" cy="5193991"/>
          </a:xfrm>
        </p:spPr>
        <p:txBody>
          <a:bodyPr>
            <a:normAutofit/>
          </a:bodyPr>
          <a:lstStyle/>
          <a:p>
            <a:endParaRPr lang="en-US" dirty="0" smtClean="0"/>
          </a:p>
          <a:p>
            <a:pPr marL="0" indent="0">
              <a:buNone/>
            </a:pPr>
            <a:endParaRPr lang="en-US" dirty="0" smtClean="0"/>
          </a:p>
          <a:p>
            <a:endParaRPr lang="en-US" dirty="0"/>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8310" y="1150198"/>
            <a:ext cx="7860317" cy="4793402"/>
          </a:xfrm>
          <a:prstGeom prst="rect">
            <a:avLst/>
          </a:prstGeom>
        </p:spPr>
      </p:pic>
      <p:sp>
        <p:nvSpPr>
          <p:cNvPr id="12" name="TextBox 11"/>
          <p:cNvSpPr txBox="1"/>
          <p:nvPr/>
        </p:nvSpPr>
        <p:spPr>
          <a:xfrm>
            <a:off x="2985248" y="5961018"/>
            <a:ext cx="5805692" cy="369332"/>
          </a:xfrm>
          <a:prstGeom prst="rect">
            <a:avLst/>
          </a:prstGeom>
          <a:noFill/>
        </p:spPr>
        <p:txBody>
          <a:bodyPr wrap="none" rtlCol="0">
            <a:spAutoFit/>
          </a:bodyPr>
          <a:lstStyle/>
          <a:p>
            <a:r>
              <a:rPr lang="en-IN" dirty="0" smtClean="0"/>
              <a:t>One region is having very high population w.r.t. others</a:t>
            </a:r>
            <a:endParaRPr lang="en-IN" dirty="0"/>
          </a:p>
        </p:txBody>
      </p:sp>
    </p:spTree>
    <p:extLst>
      <p:ext uri="{BB962C8B-B14F-4D97-AF65-F5344CB8AC3E}">
        <p14:creationId xmlns:p14="http://schemas.microsoft.com/office/powerpoint/2010/main" val="97016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3771" y="444388"/>
            <a:ext cx="11762508" cy="806852"/>
          </a:xfrm>
        </p:spPr>
        <p:txBody>
          <a:bodyPr>
            <a:normAutofit/>
          </a:bodyPr>
          <a:lstStyle/>
          <a:p>
            <a:pPr algn="ctr"/>
            <a:r>
              <a:rPr lang="en-US" dirty="0" smtClean="0"/>
              <a:t>       UNIVARIATE ANALYSIS - REGION RATING </a:t>
            </a:r>
            <a:endParaRPr lang="en-US" dirty="0"/>
          </a:p>
        </p:txBody>
      </p:sp>
      <p:sp>
        <p:nvSpPr>
          <p:cNvPr id="3" name="Content Placeholder 2"/>
          <p:cNvSpPr>
            <a:spLocks noGrp="1"/>
          </p:cNvSpPr>
          <p:nvPr>
            <p:ph idx="1"/>
          </p:nvPr>
        </p:nvSpPr>
        <p:spPr>
          <a:xfrm>
            <a:off x="838199" y="1352282"/>
            <a:ext cx="10924309" cy="5193991"/>
          </a:xfrm>
        </p:spPr>
        <p:txBody>
          <a:bodyPr>
            <a:normAutofit/>
          </a:bodyPr>
          <a:lstStyle/>
          <a:p>
            <a:endParaRPr lang="en-US" dirty="0" smtClean="0"/>
          </a:p>
          <a:p>
            <a:pPr marL="0" indent="0">
              <a:buNone/>
            </a:pPr>
            <a:endParaRPr lang="en-US" dirty="0" smtClean="0"/>
          </a:p>
          <a:p>
            <a:endParaRPr lang="en-US" dirty="0"/>
          </a:p>
        </p:txBody>
      </p:sp>
      <p:sp>
        <p:nvSpPr>
          <p:cNvPr id="12" name="TextBox 11"/>
          <p:cNvSpPr txBox="1"/>
          <p:nvPr/>
        </p:nvSpPr>
        <p:spPr>
          <a:xfrm>
            <a:off x="3037499" y="6085222"/>
            <a:ext cx="6167971" cy="369332"/>
          </a:xfrm>
          <a:prstGeom prst="rect">
            <a:avLst/>
          </a:prstGeom>
          <a:noFill/>
        </p:spPr>
        <p:txBody>
          <a:bodyPr wrap="none" rtlCol="0">
            <a:spAutoFit/>
          </a:bodyPr>
          <a:lstStyle/>
          <a:p>
            <a:r>
              <a:rPr lang="en-IN" dirty="0" smtClean="0"/>
              <a:t>Region Rating – Problems with client increases in Region 3</a:t>
            </a:r>
            <a:endParaRPr lang="en-IN"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906" y="1228079"/>
            <a:ext cx="11840000" cy="4857143"/>
          </a:xfrm>
          <a:prstGeom prst="rect">
            <a:avLst/>
          </a:prstGeom>
        </p:spPr>
      </p:pic>
    </p:spTree>
    <p:extLst>
      <p:ext uri="{BB962C8B-B14F-4D97-AF65-F5344CB8AC3E}">
        <p14:creationId xmlns:p14="http://schemas.microsoft.com/office/powerpoint/2010/main" val="29997453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806852"/>
          </a:xfrm>
        </p:spPr>
        <p:txBody>
          <a:bodyPr/>
          <a:lstStyle/>
          <a:p>
            <a:pPr algn="ctr"/>
            <a:r>
              <a:rPr lang="en-US" dirty="0" smtClean="0"/>
              <a:t>DATA OVERVIEW</a:t>
            </a:r>
            <a:endParaRPr lang="en-US" dirty="0"/>
          </a:p>
        </p:txBody>
      </p:sp>
      <p:sp>
        <p:nvSpPr>
          <p:cNvPr id="3" name="Content Placeholder 2"/>
          <p:cNvSpPr>
            <a:spLocks noGrp="1"/>
          </p:cNvSpPr>
          <p:nvPr>
            <p:ph idx="1"/>
          </p:nvPr>
        </p:nvSpPr>
        <p:spPr>
          <a:xfrm>
            <a:off x="838200" y="1481070"/>
            <a:ext cx="10515600" cy="4695893"/>
          </a:xfrm>
        </p:spPr>
        <p:txBody>
          <a:bodyPr>
            <a:normAutofit/>
          </a:bodyPr>
          <a:lstStyle/>
          <a:p>
            <a:r>
              <a:rPr lang="en-US" sz="2200" dirty="0" smtClean="0"/>
              <a:t>Two datasets were provided: Application data &amp; Previous Application</a:t>
            </a:r>
          </a:p>
          <a:p>
            <a:pPr marL="0" indent="0">
              <a:buNone/>
            </a:pPr>
            <a:endParaRPr lang="en-US" sz="2200" dirty="0" smtClean="0"/>
          </a:p>
          <a:p>
            <a:r>
              <a:rPr lang="en-US" sz="2200" dirty="0" smtClean="0"/>
              <a:t>These datasets capture various parameters about the clients which would aid the decision to approve or reject the loan application</a:t>
            </a:r>
          </a:p>
          <a:p>
            <a:pPr marL="0" indent="0">
              <a:buNone/>
            </a:pPr>
            <a:endParaRPr lang="en-US" sz="2200" dirty="0" smtClean="0"/>
          </a:p>
          <a:p>
            <a:r>
              <a:rPr lang="en-US" sz="2200" dirty="0" smtClean="0"/>
              <a:t>This data has both categorical &amp; numerical variables </a:t>
            </a:r>
          </a:p>
          <a:p>
            <a:pPr marL="0" indent="0">
              <a:buNone/>
            </a:pPr>
            <a:endParaRPr lang="en-US" sz="2200" dirty="0" smtClean="0"/>
          </a:p>
          <a:p>
            <a:r>
              <a:rPr lang="en-US" sz="2200" dirty="0" smtClean="0"/>
              <a:t>The task demands the analysis of data &amp; draw insights from the data.</a:t>
            </a:r>
            <a:endParaRPr lang="en-US" sz="2200" dirty="0"/>
          </a:p>
        </p:txBody>
      </p:sp>
    </p:spTree>
    <p:extLst>
      <p:ext uri="{BB962C8B-B14F-4D97-AF65-F5344CB8AC3E}">
        <p14:creationId xmlns:p14="http://schemas.microsoft.com/office/powerpoint/2010/main" val="37829596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3771" y="444388"/>
            <a:ext cx="11762508" cy="806852"/>
          </a:xfrm>
        </p:spPr>
        <p:txBody>
          <a:bodyPr>
            <a:normAutofit/>
          </a:bodyPr>
          <a:lstStyle/>
          <a:p>
            <a:pPr algn="ctr"/>
            <a:r>
              <a:rPr lang="en-US" dirty="0"/>
              <a:t>        UNIVARIATE ANALYSIS - </a:t>
            </a:r>
            <a:r>
              <a:rPr lang="en-US" dirty="0" smtClean="0"/>
              <a:t>GENDER</a:t>
            </a:r>
            <a:endParaRPr lang="en-US" dirty="0"/>
          </a:p>
        </p:txBody>
      </p:sp>
      <p:sp>
        <p:nvSpPr>
          <p:cNvPr id="3" name="Content Placeholder 2"/>
          <p:cNvSpPr>
            <a:spLocks noGrp="1"/>
          </p:cNvSpPr>
          <p:nvPr>
            <p:ph idx="1"/>
          </p:nvPr>
        </p:nvSpPr>
        <p:spPr>
          <a:xfrm>
            <a:off x="838199" y="1352282"/>
            <a:ext cx="10924309" cy="5193991"/>
          </a:xfrm>
        </p:spPr>
        <p:txBody>
          <a:bodyPr>
            <a:normAutofit/>
          </a:bodyPr>
          <a:lstStyle/>
          <a:p>
            <a:endParaRPr lang="en-US" dirty="0" smtClean="0"/>
          </a:p>
          <a:p>
            <a:pPr marL="0" indent="0">
              <a:buNone/>
            </a:pPr>
            <a:endParaRPr lang="en-US" dirty="0" smtClean="0"/>
          </a:p>
          <a:p>
            <a:endParaRPr lang="en-US" dirty="0"/>
          </a:p>
        </p:txBody>
      </p:sp>
      <p:sp>
        <p:nvSpPr>
          <p:cNvPr id="12" name="TextBox 11"/>
          <p:cNvSpPr txBox="1"/>
          <p:nvPr/>
        </p:nvSpPr>
        <p:spPr>
          <a:xfrm>
            <a:off x="2985248" y="6277983"/>
            <a:ext cx="6303329" cy="369332"/>
          </a:xfrm>
          <a:prstGeom prst="rect">
            <a:avLst/>
          </a:prstGeom>
          <a:noFill/>
        </p:spPr>
        <p:txBody>
          <a:bodyPr wrap="none" rtlCol="0">
            <a:spAutoFit/>
          </a:bodyPr>
          <a:lstStyle/>
          <a:p>
            <a:r>
              <a:rPr lang="en-IN" dirty="0" smtClean="0"/>
              <a:t>Males tend to have more problems as compared to females</a:t>
            </a:r>
            <a:endParaRPr lang="en-IN"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82020" y="1082469"/>
            <a:ext cx="7945306" cy="5177143"/>
          </a:xfrm>
          <a:prstGeom prst="rect">
            <a:avLst/>
          </a:prstGeom>
        </p:spPr>
      </p:pic>
    </p:spTree>
    <p:extLst>
      <p:ext uri="{BB962C8B-B14F-4D97-AF65-F5344CB8AC3E}">
        <p14:creationId xmlns:p14="http://schemas.microsoft.com/office/powerpoint/2010/main" val="1602960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5393" y="326670"/>
            <a:ext cx="11762508" cy="806852"/>
          </a:xfrm>
        </p:spPr>
        <p:txBody>
          <a:bodyPr>
            <a:normAutofit/>
          </a:bodyPr>
          <a:lstStyle/>
          <a:p>
            <a:pPr algn="ctr"/>
            <a:r>
              <a:rPr lang="en-US" dirty="0" smtClean="0"/>
              <a:t>       UNIVARIATE ANALYSIS- AGE</a:t>
            </a:r>
            <a:endParaRPr lang="en-US" dirty="0"/>
          </a:p>
        </p:txBody>
      </p:sp>
      <p:sp>
        <p:nvSpPr>
          <p:cNvPr id="3" name="Content Placeholder 2"/>
          <p:cNvSpPr>
            <a:spLocks noGrp="1"/>
          </p:cNvSpPr>
          <p:nvPr>
            <p:ph idx="1"/>
          </p:nvPr>
        </p:nvSpPr>
        <p:spPr>
          <a:xfrm>
            <a:off x="838199" y="1352282"/>
            <a:ext cx="10924309" cy="5193991"/>
          </a:xfrm>
        </p:spPr>
        <p:txBody>
          <a:bodyPr>
            <a:normAutofit/>
          </a:bodyPr>
          <a:lstStyle/>
          <a:p>
            <a:endParaRPr lang="en-US" dirty="0" smtClean="0"/>
          </a:p>
          <a:p>
            <a:pPr marL="0" indent="0">
              <a:buNone/>
            </a:pPr>
            <a:endParaRPr lang="en-US" dirty="0" smtClean="0"/>
          </a:p>
          <a:p>
            <a:endParaRPr lang="en-US" dirty="0"/>
          </a:p>
        </p:txBody>
      </p:sp>
      <p:sp>
        <p:nvSpPr>
          <p:cNvPr id="12" name="TextBox 11"/>
          <p:cNvSpPr txBox="1"/>
          <p:nvPr/>
        </p:nvSpPr>
        <p:spPr>
          <a:xfrm>
            <a:off x="3017154" y="6198002"/>
            <a:ext cx="5340693" cy="369332"/>
          </a:xfrm>
          <a:prstGeom prst="rect">
            <a:avLst/>
          </a:prstGeom>
          <a:noFill/>
        </p:spPr>
        <p:txBody>
          <a:bodyPr wrap="none" rtlCol="0">
            <a:spAutoFit/>
          </a:bodyPr>
          <a:lstStyle/>
          <a:p>
            <a:r>
              <a:rPr lang="en-IN" dirty="0" smtClean="0"/>
              <a:t>Younger people have more difficulties in payment</a:t>
            </a:r>
            <a:endParaRPr lang="en-IN"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47814"/>
            <a:ext cx="11840000" cy="5131428"/>
          </a:xfrm>
          <a:prstGeom prst="rect">
            <a:avLst/>
          </a:prstGeom>
        </p:spPr>
      </p:pic>
    </p:spTree>
    <p:extLst>
      <p:ext uri="{BB962C8B-B14F-4D97-AF65-F5344CB8AC3E}">
        <p14:creationId xmlns:p14="http://schemas.microsoft.com/office/powerpoint/2010/main" val="23917101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3771" y="444388"/>
            <a:ext cx="11762508" cy="806852"/>
          </a:xfrm>
        </p:spPr>
        <p:txBody>
          <a:bodyPr>
            <a:normAutofit/>
          </a:bodyPr>
          <a:lstStyle/>
          <a:p>
            <a:pPr algn="ctr"/>
            <a:r>
              <a:rPr lang="en-US" dirty="0" smtClean="0"/>
              <a:t>       UNIVARIATE ANALYSIS- HOUSING TYPE</a:t>
            </a:r>
            <a:endParaRPr lang="en-US" dirty="0"/>
          </a:p>
        </p:txBody>
      </p:sp>
      <p:sp>
        <p:nvSpPr>
          <p:cNvPr id="3" name="Content Placeholder 2"/>
          <p:cNvSpPr>
            <a:spLocks noGrp="1"/>
          </p:cNvSpPr>
          <p:nvPr>
            <p:ph idx="1"/>
          </p:nvPr>
        </p:nvSpPr>
        <p:spPr>
          <a:xfrm>
            <a:off x="838199" y="1352282"/>
            <a:ext cx="10924309" cy="5193991"/>
          </a:xfrm>
        </p:spPr>
        <p:txBody>
          <a:bodyPr>
            <a:normAutofit/>
          </a:bodyPr>
          <a:lstStyle/>
          <a:p>
            <a:endParaRPr lang="en-US" dirty="0" smtClean="0"/>
          </a:p>
          <a:p>
            <a:pPr marL="0" indent="0">
              <a:buNone/>
            </a:pPr>
            <a:endParaRPr lang="en-US" dirty="0" smtClean="0"/>
          </a:p>
          <a:p>
            <a:endParaRPr lang="en-US" dirty="0"/>
          </a:p>
        </p:txBody>
      </p:sp>
      <p:sp>
        <p:nvSpPr>
          <p:cNvPr id="12" name="TextBox 11"/>
          <p:cNvSpPr txBox="1"/>
          <p:nvPr/>
        </p:nvSpPr>
        <p:spPr>
          <a:xfrm>
            <a:off x="2993647" y="6201566"/>
            <a:ext cx="7178953" cy="369332"/>
          </a:xfrm>
          <a:prstGeom prst="rect">
            <a:avLst/>
          </a:prstGeom>
          <a:noFill/>
        </p:spPr>
        <p:txBody>
          <a:bodyPr wrap="none" rtlCol="0">
            <a:spAutoFit/>
          </a:bodyPr>
          <a:lstStyle/>
          <a:p>
            <a:r>
              <a:rPr lang="en-IN" dirty="0" smtClean="0"/>
              <a:t>People living in rented apartments &amp; living with parents face issues</a:t>
            </a:r>
            <a:endParaRPr lang="en-IN" dirty="0"/>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2149" y="1193772"/>
            <a:ext cx="10116588" cy="4906752"/>
          </a:xfrm>
          <a:prstGeom prst="rect">
            <a:avLst/>
          </a:prstGeom>
        </p:spPr>
      </p:pic>
    </p:spTree>
    <p:extLst>
      <p:ext uri="{BB962C8B-B14F-4D97-AF65-F5344CB8AC3E}">
        <p14:creationId xmlns:p14="http://schemas.microsoft.com/office/powerpoint/2010/main" val="11083138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3771" y="444388"/>
            <a:ext cx="11762508" cy="806852"/>
          </a:xfrm>
        </p:spPr>
        <p:txBody>
          <a:bodyPr>
            <a:normAutofit/>
          </a:bodyPr>
          <a:lstStyle/>
          <a:p>
            <a:pPr algn="ctr"/>
            <a:r>
              <a:rPr lang="en-US" dirty="0" smtClean="0"/>
              <a:t>       UNIVARIATE ANALYSIS- FAMILY STATUS</a:t>
            </a:r>
            <a:endParaRPr lang="en-US" dirty="0"/>
          </a:p>
        </p:txBody>
      </p:sp>
      <p:sp>
        <p:nvSpPr>
          <p:cNvPr id="3" name="Content Placeholder 2"/>
          <p:cNvSpPr>
            <a:spLocks noGrp="1"/>
          </p:cNvSpPr>
          <p:nvPr>
            <p:ph idx="1"/>
          </p:nvPr>
        </p:nvSpPr>
        <p:spPr>
          <a:xfrm>
            <a:off x="838199" y="1352282"/>
            <a:ext cx="10924309" cy="5193991"/>
          </a:xfrm>
        </p:spPr>
        <p:txBody>
          <a:bodyPr>
            <a:normAutofit/>
          </a:bodyPr>
          <a:lstStyle/>
          <a:p>
            <a:endParaRPr lang="en-US" dirty="0" smtClean="0"/>
          </a:p>
          <a:p>
            <a:pPr marL="0" indent="0">
              <a:buNone/>
            </a:pPr>
            <a:endParaRPr lang="en-US" dirty="0" smtClean="0"/>
          </a:p>
          <a:p>
            <a:endParaRPr lang="en-US" dirty="0"/>
          </a:p>
        </p:txBody>
      </p:sp>
      <p:sp>
        <p:nvSpPr>
          <p:cNvPr id="12" name="TextBox 11"/>
          <p:cNvSpPr txBox="1"/>
          <p:nvPr/>
        </p:nvSpPr>
        <p:spPr>
          <a:xfrm>
            <a:off x="2671740" y="6184753"/>
            <a:ext cx="8111516" cy="369332"/>
          </a:xfrm>
          <a:prstGeom prst="rect">
            <a:avLst/>
          </a:prstGeom>
          <a:noFill/>
        </p:spPr>
        <p:txBody>
          <a:bodyPr wrap="none" rtlCol="0">
            <a:spAutoFit/>
          </a:bodyPr>
          <a:lstStyle/>
          <a:p>
            <a:r>
              <a:rPr lang="en-IN" dirty="0" smtClean="0"/>
              <a:t>Single/ Civil married people have difficulties – but not such sharp difference</a:t>
            </a:r>
            <a:endParaRPr lang="en-IN" dirty="0"/>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8776" y="1041047"/>
            <a:ext cx="10358636" cy="5135894"/>
          </a:xfrm>
          <a:prstGeom prst="rect">
            <a:avLst/>
          </a:prstGeom>
        </p:spPr>
      </p:pic>
    </p:spTree>
    <p:extLst>
      <p:ext uri="{BB962C8B-B14F-4D97-AF65-F5344CB8AC3E}">
        <p14:creationId xmlns:p14="http://schemas.microsoft.com/office/powerpoint/2010/main" val="26900827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3771" y="444388"/>
            <a:ext cx="11762508" cy="806852"/>
          </a:xfrm>
        </p:spPr>
        <p:txBody>
          <a:bodyPr>
            <a:normAutofit/>
          </a:bodyPr>
          <a:lstStyle/>
          <a:p>
            <a:pPr algn="ctr"/>
            <a:r>
              <a:rPr lang="en-US" dirty="0" smtClean="0"/>
              <a:t>       UNIVARIATE ANALYSIS- CHILDREN COUNT</a:t>
            </a:r>
            <a:endParaRPr lang="en-US" dirty="0"/>
          </a:p>
        </p:txBody>
      </p:sp>
      <p:sp>
        <p:nvSpPr>
          <p:cNvPr id="3" name="Content Placeholder 2"/>
          <p:cNvSpPr>
            <a:spLocks noGrp="1"/>
          </p:cNvSpPr>
          <p:nvPr>
            <p:ph idx="1"/>
          </p:nvPr>
        </p:nvSpPr>
        <p:spPr>
          <a:xfrm>
            <a:off x="838199" y="1352282"/>
            <a:ext cx="10924309" cy="5193991"/>
          </a:xfrm>
        </p:spPr>
        <p:txBody>
          <a:bodyPr>
            <a:normAutofit/>
          </a:bodyPr>
          <a:lstStyle/>
          <a:p>
            <a:endParaRPr lang="en-US" dirty="0" smtClean="0"/>
          </a:p>
          <a:p>
            <a:pPr marL="0" indent="0">
              <a:buNone/>
            </a:pPr>
            <a:endParaRPr lang="en-US" dirty="0" smtClean="0"/>
          </a:p>
          <a:p>
            <a:endParaRPr lang="en-US" dirty="0"/>
          </a:p>
        </p:txBody>
      </p:sp>
      <p:sp>
        <p:nvSpPr>
          <p:cNvPr id="12" name="TextBox 11"/>
          <p:cNvSpPr txBox="1"/>
          <p:nvPr/>
        </p:nvSpPr>
        <p:spPr>
          <a:xfrm>
            <a:off x="3076688" y="6141303"/>
            <a:ext cx="7503977" cy="369332"/>
          </a:xfrm>
          <a:prstGeom prst="rect">
            <a:avLst/>
          </a:prstGeom>
          <a:noFill/>
        </p:spPr>
        <p:txBody>
          <a:bodyPr wrap="none" rtlCol="0">
            <a:spAutoFit/>
          </a:bodyPr>
          <a:lstStyle/>
          <a:p>
            <a:r>
              <a:rPr lang="en-IN" dirty="0" smtClean="0"/>
              <a:t>If Children count increases beyond 6, then client has repayment issues</a:t>
            </a:r>
            <a:endParaRPr lang="en-IN"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231" y="1094256"/>
            <a:ext cx="11592900" cy="4946005"/>
          </a:xfrm>
          <a:prstGeom prst="rect">
            <a:avLst/>
          </a:prstGeom>
        </p:spPr>
      </p:pic>
    </p:spTree>
    <p:extLst>
      <p:ext uri="{BB962C8B-B14F-4D97-AF65-F5344CB8AC3E}">
        <p14:creationId xmlns:p14="http://schemas.microsoft.com/office/powerpoint/2010/main" val="9146223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3771" y="444388"/>
            <a:ext cx="11762508" cy="806852"/>
          </a:xfrm>
        </p:spPr>
        <p:txBody>
          <a:bodyPr>
            <a:normAutofit/>
          </a:bodyPr>
          <a:lstStyle/>
          <a:p>
            <a:pPr algn="ctr"/>
            <a:r>
              <a:rPr lang="en-US" dirty="0" smtClean="0"/>
              <a:t>       CORELATION –HEAT MAP</a:t>
            </a:r>
            <a:endParaRPr lang="en-US" dirty="0"/>
          </a:p>
        </p:txBody>
      </p:sp>
      <p:sp>
        <p:nvSpPr>
          <p:cNvPr id="3" name="Content Placeholder 2"/>
          <p:cNvSpPr>
            <a:spLocks noGrp="1"/>
          </p:cNvSpPr>
          <p:nvPr>
            <p:ph idx="1"/>
          </p:nvPr>
        </p:nvSpPr>
        <p:spPr>
          <a:xfrm>
            <a:off x="838199" y="1352282"/>
            <a:ext cx="10924309" cy="5193991"/>
          </a:xfrm>
        </p:spPr>
        <p:txBody>
          <a:bodyPr>
            <a:normAutofit/>
          </a:bodyPr>
          <a:lstStyle/>
          <a:p>
            <a:endParaRPr lang="en-US" dirty="0" smtClean="0"/>
          </a:p>
          <a:p>
            <a:pPr marL="0" indent="0">
              <a:buNone/>
            </a:pPr>
            <a:endParaRPr lang="en-US" dirty="0" smtClean="0"/>
          </a:p>
          <a:p>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63387" y="1352282"/>
            <a:ext cx="7281058" cy="4879989"/>
          </a:xfrm>
          <a:prstGeom prst="rect">
            <a:avLst/>
          </a:prstGeom>
        </p:spPr>
      </p:pic>
      <p:sp>
        <p:nvSpPr>
          <p:cNvPr id="9" name="TextBox 8"/>
          <p:cNvSpPr txBox="1"/>
          <p:nvPr/>
        </p:nvSpPr>
        <p:spPr>
          <a:xfrm>
            <a:off x="3024436" y="6148647"/>
            <a:ext cx="6960175" cy="369332"/>
          </a:xfrm>
          <a:prstGeom prst="rect">
            <a:avLst/>
          </a:prstGeom>
          <a:noFill/>
        </p:spPr>
        <p:txBody>
          <a:bodyPr wrap="none" rtlCol="0">
            <a:spAutoFit/>
          </a:bodyPr>
          <a:lstStyle/>
          <a:p>
            <a:r>
              <a:rPr lang="en-GB" dirty="0"/>
              <a:t>CNT_CHILDREN &amp; CNT_FAM_MEMBERS have strong +</a:t>
            </a:r>
            <a:r>
              <a:rPr lang="en-GB" dirty="0" err="1"/>
              <a:t>ve</a:t>
            </a:r>
            <a:r>
              <a:rPr lang="en-GB" dirty="0"/>
              <a:t> correlation</a:t>
            </a:r>
          </a:p>
        </p:txBody>
      </p:sp>
    </p:spTree>
    <p:extLst>
      <p:ext uri="{BB962C8B-B14F-4D97-AF65-F5344CB8AC3E}">
        <p14:creationId xmlns:p14="http://schemas.microsoft.com/office/powerpoint/2010/main" val="38079350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3771" y="444388"/>
            <a:ext cx="11762508" cy="806852"/>
          </a:xfrm>
        </p:spPr>
        <p:txBody>
          <a:bodyPr>
            <a:normAutofit/>
          </a:bodyPr>
          <a:lstStyle/>
          <a:p>
            <a:pPr algn="ctr"/>
            <a:r>
              <a:rPr lang="en-US" dirty="0" smtClean="0"/>
              <a:t>       CORELATION – PAIR PLOT</a:t>
            </a:r>
            <a:endParaRPr lang="en-US" dirty="0"/>
          </a:p>
        </p:txBody>
      </p:sp>
      <p:sp>
        <p:nvSpPr>
          <p:cNvPr id="3" name="Content Placeholder 2"/>
          <p:cNvSpPr>
            <a:spLocks noGrp="1"/>
          </p:cNvSpPr>
          <p:nvPr>
            <p:ph idx="1"/>
          </p:nvPr>
        </p:nvSpPr>
        <p:spPr>
          <a:xfrm>
            <a:off x="838199" y="1352282"/>
            <a:ext cx="10924309" cy="5193991"/>
          </a:xfrm>
        </p:spPr>
        <p:txBody>
          <a:bodyPr>
            <a:normAutofit/>
          </a:bodyPr>
          <a:lstStyle/>
          <a:p>
            <a:endParaRPr lang="en-US" dirty="0" smtClean="0"/>
          </a:p>
          <a:p>
            <a:pPr marL="0" indent="0">
              <a:buNone/>
            </a:pPr>
            <a:endParaRPr lang="en-US" dirty="0" smtClean="0"/>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41417" y="1352282"/>
            <a:ext cx="8425543" cy="5018314"/>
          </a:xfrm>
          <a:prstGeom prst="rect">
            <a:avLst/>
          </a:prstGeom>
        </p:spPr>
      </p:pic>
    </p:spTree>
    <p:extLst>
      <p:ext uri="{BB962C8B-B14F-4D97-AF65-F5344CB8AC3E}">
        <p14:creationId xmlns:p14="http://schemas.microsoft.com/office/powerpoint/2010/main" val="31156985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43346"/>
            <a:ext cx="10515600" cy="806852"/>
          </a:xfrm>
        </p:spPr>
        <p:txBody>
          <a:bodyPr>
            <a:normAutofit/>
          </a:bodyPr>
          <a:lstStyle/>
          <a:p>
            <a:pPr algn="ctr"/>
            <a:r>
              <a:rPr lang="en-US" dirty="0" smtClean="0"/>
              <a:t>       OVERALL OBSERVATIONS</a:t>
            </a:r>
            <a:endParaRPr lang="en-US" dirty="0"/>
          </a:p>
        </p:txBody>
      </p:sp>
      <p:sp>
        <p:nvSpPr>
          <p:cNvPr id="3" name="Content Placeholder 2"/>
          <p:cNvSpPr>
            <a:spLocks noGrp="1"/>
          </p:cNvSpPr>
          <p:nvPr>
            <p:ph idx="1"/>
          </p:nvPr>
        </p:nvSpPr>
        <p:spPr>
          <a:xfrm>
            <a:off x="838199" y="1352282"/>
            <a:ext cx="10924309" cy="5193991"/>
          </a:xfrm>
        </p:spPr>
        <p:txBody>
          <a:bodyPr>
            <a:normAutofit/>
          </a:bodyPr>
          <a:lstStyle/>
          <a:p>
            <a:endParaRPr lang="en-US" dirty="0" smtClean="0"/>
          </a:p>
          <a:p>
            <a:pPr marL="0" indent="0">
              <a:buNone/>
            </a:pPr>
            <a:endParaRPr lang="en-US" dirty="0" smtClean="0"/>
          </a:p>
          <a:p>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1825382770"/>
              </p:ext>
            </p:extLst>
          </p:nvPr>
        </p:nvGraphicFramePr>
        <p:xfrm>
          <a:off x="371697" y="882019"/>
          <a:ext cx="11390811" cy="5857240"/>
        </p:xfrm>
        <a:graphic>
          <a:graphicData uri="http://schemas.openxmlformats.org/drawingml/2006/table">
            <a:tbl>
              <a:tblPr firstRow="1" bandRow="1">
                <a:tableStyleId>{5C22544A-7EE6-4342-B048-85BDC9FD1C3A}</a:tableStyleId>
              </a:tblPr>
              <a:tblGrid>
                <a:gridCol w="2258607">
                  <a:extLst>
                    <a:ext uri="{9D8B030D-6E8A-4147-A177-3AD203B41FA5}">
                      <a16:colId xmlns:a16="http://schemas.microsoft.com/office/drawing/2014/main" val="3994382261"/>
                    </a:ext>
                  </a:extLst>
                </a:gridCol>
                <a:gridCol w="1882318">
                  <a:extLst>
                    <a:ext uri="{9D8B030D-6E8A-4147-A177-3AD203B41FA5}">
                      <a16:colId xmlns:a16="http://schemas.microsoft.com/office/drawing/2014/main" val="1986777390"/>
                    </a:ext>
                  </a:extLst>
                </a:gridCol>
                <a:gridCol w="3696789">
                  <a:extLst>
                    <a:ext uri="{9D8B030D-6E8A-4147-A177-3AD203B41FA5}">
                      <a16:colId xmlns:a16="http://schemas.microsoft.com/office/drawing/2014/main" val="4281692296"/>
                    </a:ext>
                  </a:extLst>
                </a:gridCol>
                <a:gridCol w="1541417">
                  <a:extLst>
                    <a:ext uri="{9D8B030D-6E8A-4147-A177-3AD203B41FA5}">
                      <a16:colId xmlns:a16="http://schemas.microsoft.com/office/drawing/2014/main" val="1228851605"/>
                    </a:ext>
                  </a:extLst>
                </a:gridCol>
                <a:gridCol w="2011680">
                  <a:extLst>
                    <a:ext uri="{9D8B030D-6E8A-4147-A177-3AD203B41FA5}">
                      <a16:colId xmlns:a16="http://schemas.microsoft.com/office/drawing/2014/main" val="3248365821"/>
                    </a:ext>
                  </a:extLst>
                </a:gridCol>
              </a:tblGrid>
              <a:tr h="370840">
                <a:tc>
                  <a:txBody>
                    <a:bodyPr/>
                    <a:lstStyle/>
                    <a:p>
                      <a:pPr algn="l" fontAlgn="ctr"/>
                      <a:r>
                        <a:rPr lang="en-IN" sz="1600" b="1" dirty="0">
                          <a:effectLst/>
                        </a:rPr>
                        <a:t>COLUMN(S)</a:t>
                      </a:r>
                    </a:p>
                  </a:txBody>
                  <a:tcPr marL="38100" marR="38100" marT="38100" marB="38100" anchor="ctr"/>
                </a:tc>
                <a:tc>
                  <a:txBody>
                    <a:bodyPr/>
                    <a:lstStyle/>
                    <a:p>
                      <a:pPr algn="l" fontAlgn="ctr"/>
                      <a:r>
                        <a:rPr lang="en-IN" sz="1600" b="1">
                          <a:effectLst/>
                        </a:rPr>
                        <a:t>Invalid values/Outliers?</a:t>
                      </a:r>
                    </a:p>
                  </a:txBody>
                  <a:tcPr marL="38100" marR="38100" marT="38100" marB="38100" anchor="ctr"/>
                </a:tc>
                <a:tc>
                  <a:txBody>
                    <a:bodyPr/>
                    <a:lstStyle/>
                    <a:p>
                      <a:pPr algn="l" fontAlgn="ctr"/>
                      <a:r>
                        <a:rPr lang="en-IN" sz="1600" b="1">
                          <a:effectLst/>
                        </a:rPr>
                        <a:t>Observation</a:t>
                      </a:r>
                    </a:p>
                  </a:txBody>
                  <a:tcPr marL="38100" marR="38100" marT="38100" marB="38100" anchor="ctr"/>
                </a:tc>
                <a:tc>
                  <a:txBody>
                    <a:bodyPr/>
                    <a:lstStyle/>
                    <a:p>
                      <a:pPr algn="l" fontAlgn="ctr"/>
                      <a:r>
                        <a:rPr lang="en-IN" sz="1600" b="1" dirty="0">
                          <a:effectLst/>
                        </a:rPr>
                        <a:t>Difficulties in paying</a:t>
                      </a:r>
                    </a:p>
                  </a:txBody>
                  <a:tcPr marL="38100" marR="38100" marT="38100" marB="38100" anchor="ctr"/>
                </a:tc>
                <a:tc>
                  <a:txBody>
                    <a:bodyPr/>
                    <a:lstStyle/>
                    <a:p>
                      <a:pPr algn="l" fontAlgn="ctr"/>
                      <a:r>
                        <a:rPr lang="en-IN" sz="1600" b="1">
                          <a:effectLst/>
                        </a:rPr>
                        <a:t>No difficulties in paying</a:t>
                      </a:r>
                    </a:p>
                  </a:txBody>
                  <a:tcPr marL="38100" marR="38100" marT="38100" marB="38100" anchor="ctr"/>
                </a:tc>
                <a:extLst>
                  <a:ext uri="{0D108BD9-81ED-4DB2-BD59-A6C34878D82A}">
                    <a16:rowId xmlns:a16="http://schemas.microsoft.com/office/drawing/2014/main" val="1500080290"/>
                  </a:ext>
                </a:extLst>
              </a:tr>
              <a:tr h="370840">
                <a:tc>
                  <a:txBody>
                    <a:bodyPr/>
                    <a:lstStyle/>
                    <a:p>
                      <a:pPr algn="l" fontAlgn="ctr"/>
                      <a:r>
                        <a:rPr lang="en-IN" sz="1600" dirty="0">
                          <a:effectLst/>
                        </a:rPr>
                        <a:t>CODE_GENDER</a:t>
                      </a:r>
                    </a:p>
                  </a:txBody>
                  <a:tcPr marL="38100" marR="38100" marT="38100" marB="38100" anchor="ctr"/>
                </a:tc>
                <a:tc>
                  <a:txBody>
                    <a:bodyPr/>
                    <a:lstStyle/>
                    <a:p>
                      <a:pPr algn="l" fontAlgn="ctr"/>
                      <a:r>
                        <a:rPr lang="en-IN" sz="1600" dirty="0">
                          <a:effectLst/>
                        </a:rPr>
                        <a:t>None</a:t>
                      </a:r>
                    </a:p>
                  </a:txBody>
                  <a:tcPr marL="38100" marR="38100" marT="38100" marB="38100" anchor="ctr"/>
                </a:tc>
                <a:tc>
                  <a:txBody>
                    <a:bodyPr/>
                    <a:lstStyle/>
                    <a:p>
                      <a:pPr algn="l" fontAlgn="ctr"/>
                      <a:r>
                        <a:rPr lang="en-GB" sz="1600">
                          <a:effectLst/>
                        </a:rPr>
                        <a:t>More percentage of male clients have difficulties in paying</a:t>
                      </a:r>
                    </a:p>
                  </a:txBody>
                  <a:tcPr marL="38100" marR="38100" marT="38100" marB="38100" anchor="ctr"/>
                </a:tc>
                <a:tc>
                  <a:txBody>
                    <a:bodyPr/>
                    <a:lstStyle/>
                    <a:p>
                      <a:pPr algn="l" fontAlgn="ctr"/>
                      <a:r>
                        <a:rPr lang="en-IN" sz="1600">
                          <a:effectLst/>
                        </a:rPr>
                        <a:t>Male Clients</a:t>
                      </a:r>
                    </a:p>
                  </a:txBody>
                  <a:tcPr marL="38100" marR="38100" marT="38100" marB="38100" anchor="ctr"/>
                </a:tc>
                <a:tc>
                  <a:txBody>
                    <a:bodyPr/>
                    <a:lstStyle/>
                    <a:p>
                      <a:pPr algn="l" fontAlgn="ctr"/>
                      <a:r>
                        <a:rPr lang="en-IN" sz="1600">
                          <a:effectLst/>
                        </a:rPr>
                        <a:t>Female clients</a:t>
                      </a:r>
                    </a:p>
                  </a:txBody>
                  <a:tcPr marL="38100" marR="38100" marT="38100" marB="38100" anchor="ctr"/>
                </a:tc>
                <a:extLst>
                  <a:ext uri="{0D108BD9-81ED-4DB2-BD59-A6C34878D82A}">
                    <a16:rowId xmlns:a16="http://schemas.microsoft.com/office/drawing/2014/main" val="3439519371"/>
                  </a:ext>
                </a:extLst>
              </a:tr>
              <a:tr h="370840">
                <a:tc>
                  <a:txBody>
                    <a:bodyPr/>
                    <a:lstStyle/>
                    <a:p>
                      <a:pPr algn="l" fontAlgn="ctr"/>
                      <a:r>
                        <a:rPr lang="en-IN" sz="1600">
                          <a:effectLst/>
                        </a:rPr>
                        <a:t>DAYS_BIRTH --&gt; AGE</a:t>
                      </a:r>
                    </a:p>
                  </a:txBody>
                  <a:tcPr marL="38100" marR="38100" marT="38100" marB="38100" anchor="ctr"/>
                </a:tc>
                <a:tc>
                  <a:txBody>
                    <a:bodyPr/>
                    <a:lstStyle/>
                    <a:p>
                      <a:pPr algn="l" fontAlgn="ctr"/>
                      <a:r>
                        <a:rPr lang="en-IN" sz="1600">
                          <a:effectLst/>
                        </a:rPr>
                        <a:t>None</a:t>
                      </a:r>
                    </a:p>
                  </a:txBody>
                  <a:tcPr marL="38100" marR="38100" marT="38100" marB="38100" anchor="ctr"/>
                </a:tc>
                <a:tc>
                  <a:txBody>
                    <a:bodyPr/>
                    <a:lstStyle/>
                    <a:p>
                      <a:pPr algn="l" fontAlgn="ctr"/>
                      <a:r>
                        <a:rPr lang="en-GB" sz="1600">
                          <a:effectLst/>
                        </a:rPr>
                        <a:t>Lesser age, more difficulty in paying</a:t>
                      </a:r>
                    </a:p>
                  </a:txBody>
                  <a:tcPr marL="38100" marR="38100" marT="38100" marB="38100" anchor="ctr"/>
                </a:tc>
                <a:tc>
                  <a:txBody>
                    <a:bodyPr/>
                    <a:lstStyle/>
                    <a:p>
                      <a:pPr algn="l" fontAlgn="ctr"/>
                      <a:r>
                        <a:rPr lang="en-IN" sz="1600">
                          <a:effectLst/>
                        </a:rPr>
                        <a:t>Younger Clients</a:t>
                      </a:r>
                    </a:p>
                  </a:txBody>
                  <a:tcPr marL="38100" marR="38100" marT="38100" marB="38100" anchor="ctr"/>
                </a:tc>
                <a:tc>
                  <a:txBody>
                    <a:bodyPr/>
                    <a:lstStyle/>
                    <a:p>
                      <a:pPr algn="l" fontAlgn="ctr"/>
                      <a:r>
                        <a:rPr lang="en-IN" sz="1600">
                          <a:effectLst/>
                        </a:rPr>
                        <a:t>Older clients</a:t>
                      </a:r>
                    </a:p>
                  </a:txBody>
                  <a:tcPr marL="38100" marR="38100" marT="38100" marB="38100" anchor="ctr"/>
                </a:tc>
                <a:extLst>
                  <a:ext uri="{0D108BD9-81ED-4DB2-BD59-A6C34878D82A}">
                    <a16:rowId xmlns:a16="http://schemas.microsoft.com/office/drawing/2014/main" val="4028841270"/>
                  </a:ext>
                </a:extLst>
              </a:tr>
              <a:tr h="370840">
                <a:tc>
                  <a:txBody>
                    <a:bodyPr/>
                    <a:lstStyle/>
                    <a:p>
                      <a:pPr algn="l" fontAlgn="ctr"/>
                      <a:r>
                        <a:rPr lang="en-IN" sz="1600">
                          <a:effectLst/>
                        </a:rPr>
                        <a:t>CNT_CHILDREN</a:t>
                      </a:r>
                    </a:p>
                  </a:txBody>
                  <a:tcPr marL="38100" marR="38100" marT="38100" marB="38100" anchor="ctr"/>
                </a:tc>
                <a:tc>
                  <a:txBody>
                    <a:bodyPr/>
                    <a:lstStyle/>
                    <a:p>
                      <a:pPr algn="l" fontAlgn="ctr"/>
                      <a:r>
                        <a:rPr lang="en-IN" sz="1600" dirty="0">
                          <a:effectLst/>
                        </a:rPr>
                        <a:t>&gt; 2.5 till 19</a:t>
                      </a:r>
                    </a:p>
                  </a:txBody>
                  <a:tcPr marL="38100" marR="38100" marT="38100" marB="38100" anchor="ctr"/>
                </a:tc>
                <a:tc>
                  <a:txBody>
                    <a:bodyPr/>
                    <a:lstStyle/>
                    <a:p>
                      <a:pPr algn="l" fontAlgn="ctr"/>
                      <a:r>
                        <a:rPr lang="en-GB" sz="1600">
                          <a:effectLst/>
                        </a:rPr>
                        <a:t>With increase in number of kids, the ability to pay decreases.</a:t>
                      </a:r>
                    </a:p>
                  </a:txBody>
                  <a:tcPr marL="38100" marR="38100" marT="38100" marB="38100" anchor="ctr"/>
                </a:tc>
                <a:tc>
                  <a:txBody>
                    <a:bodyPr/>
                    <a:lstStyle/>
                    <a:p>
                      <a:pPr algn="l" fontAlgn="ctr"/>
                      <a:r>
                        <a:rPr lang="en-IN" sz="1600">
                          <a:effectLst/>
                        </a:rPr>
                        <a:t>More children</a:t>
                      </a:r>
                    </a:p>
                  </a:txBody>
                  <a:tcPr marL="38100" marR="38100" marT="38100" marB="38100" anchor="ctr"/>
                </a:tc>
                <a:tc>
                  <a:txBody>
                    <a:bodyPr/>
                    <a:lstStyle/>
                    <a:p>
                      <a:pPr algn="l" fontAlgn="ctr"/>
                      <a:r>
                        <a:rPr lang="en-IN" sz="1600">
                          <a:effectLst/>
                        </a:rPr>
                        <a:t>Less children</a:t>
                      </a:r>
                    </a:p>
                  </a:txBody>
                  <a:tcPr marL="38100" marR="38100" marT="38100" marB="38100" anchor="ctr"/>
                </a:tc>
                <a:extLst>
                  <a:ext uri="{0D108BD9-81ED-4DB2-BD59-A6C34878D82A}">
                    <a16:rowId xmlns:a16="http://schemas.microsoft.com/office/drawing/2014/main" val="152765354"/>
                  </a:ext>
                </a:extLst>
              </a:tr>
              <a:tr h="370840">
                <a:tc>
                  <a:txBody>
                    <a:bodyPr/>
                    <a:lstStyle/>
                    <a:p>
                      <a:pPr algn="l" fontAlgn="ctr"/>
                      <a:r>
                        <a:rPr lang="en-IN" sz="1600">
                          <a:effectLst/>
                        </a:rPr>
                        <a:t>CNT_FAM_MEMBERS</a:t>
                      </a:r>
                    </a:p>
                  </a:txBody>
                  <a:tcPr marL="38100" marR="38100" marT="38100" marB="38100" anchor="ctr"/>
                </a:tc>
                <a:tc>
                  <a:txBody>
                    <a:bodyPr/>
                    <a:lstStyle/>
                    <a:p>
                      <a:pPr algn="l" fontAlgn="ctr"/>
                      <a:r>
                        <a:rPr lang="en-IN" sz="1600" dirty="0">
                          <a:effectLst/>
                        </a:rPr>
                        <a:t>&gt; 5 till 20</a:t>
                      </a:r>
                    </a:p>
                  </a:txBody>
                  <a:tcPr marL="38100" marR="38100" marT="38100" marB="38100" anchor="ctr"/>
                </a:tc>
                <a:tc>
                  <a:txBody>
                    <a:bodyPr/>
                    <a:lstStyle/>
                    <a:p>
                      <a:pPr algn="l" fontAlgn="ctr"/>
                      <a:r>
                        <a:rPr lang="en-GB" sz="1600" dirty="0">
                          <a:effectLst/>
                        </a:rPr>
                        <a:t>With increase in number of family members, the ability to pay decreases</a:t>
                      </a:r>
                    </a:p>
                  </a:txBody>
                  <a:tcPr marL="38100" marR="38100" marT="38100" marB="38100" anchor="ctr"/>
                </a:tc>
                <a:tc>
                  <a:txBody>
                    <a:bodyPr/>
                    <a:lstStyle/>
                    <a:p>
                      <a:pPr algn="l" fontAlgn="ctr"/>
                      <a:r>
                        <a:rPr lang="en-IN" sz="1600">
                          <a:effectLst/>
                        </a:rPr>
                        <a:t>Larger family size</a:t>
                      </a:r>
                    </a:p>
                  </a:txBody>
                  <a:tcPr marL="38100" marR="38100" marT="38100" marB="38100" anchor="ctr"/>
                </a:tc>
                <a:tc>
                  <a:txBody>
                    <a:bodyPr/>
                    <a:lstStyle/>
                    <a:p>
                      <a:pPr algn="l" fontAlgn="ctr"/>
                      <a:r>
                        <a:rPr lang="en-IN" sz="1600">
                          <a:effectLst/>
                        </a:rPr>
                        <a:t>Smaller family size</a:t>
                      </a:r>
                    </a:p>
                  </a:txBody>
                  <a:tcPr marL="38100" marR="38100" marT="38100" marB="38100" anchor="ctr"/>
                </a:tc>
                <a:extLst>
                  <a:ext uri="{0D108BD9-81ED-4DB2-BD59-A6C34878D82A}">
                    <a16:rowId xmlns:a16="http://schemas.microsoft.com/office/drawing/2014/main" val="1521024679"/>
                  </a:ext>
                </a:extLst>
              </a:tr>
              <a:tr h="370840">
                <a:tc>
                  <a:txBody>
                    <a:bodyPr/>
                    <a:lstStyle/>
                    <a:p>
                      <a:pPr algn="l" fontAlgn="ctr"/>
                      <a:r>
                        <a:rPr lang="en-IN" sz="1600">
                          <a:effectLst/>
                        </a:rPr>
                        <a:t>NAME_FAMILY_STATUS</a:t>
                      </a:r>
                    </a:p>
                  </a:txBody>
                  <a:tcPr marL="38100" marR="38100" marT="38100" marB="38100" anchor="ctr"/>
                </a:tc>
                <a:tc>
                  <a:txBody>
                    <a:bodyPr/>
                    <a:lstStyle/>
                    <a:p>
                      <a:pPr algn="l" fontAlgn="ctr"/>
                      <a:r>
                        <a:rPr lang="en-IN" sz="1600">
                          <a:effectLst/>
                        </a:rPr>
                        <a:t>None</a:t>
                      </a:r>
                    </a:p>
                  </a:txBody>
                  <a:tcPr marL="38100" marR="38100" marT="38100" marB="38100" anchor="ctr"/>
                </a:tc>
                <a:tc>
                  <a:txBody>
                    <a:bodyPr/>
                    <a:lstStyle/>
                    <a:p>
                      <a:pPr algn="l" fontAlgn="ctr"/>
                      <a:r>
                        <a:rPr lang="en-IN" sz="1600" dirty="0">
                          <a:effectLst/>
                        </a:rPr>
                        <a:t>No clear observation</a:t>
                      </a:r>
                    </a:p>
                  </a:txBody>
                  <a:tcPr marL="38100" marR="38100" marT="38100" marB="38100" anchor="ctr"/>
                </a:tc>
                <a:tc>
                  <a:txBody>
                    <a:bodyPr/>
                    <a:lstStyle/>
                    <a:p>
                      <a:pPr algn="l" fontAlgn="ctr"/>
                      <a:r>
                        <a:rPr lang="en-IN" sz="1600" dirty="0">
                          <a:effectLst/>
                        </a:rPr>
                        <a:t>Civil Married</a:t>
                      </a:r>
                      <a:br>
                        <a:rPr lang="en-IN" sz="1600" dirty="0">
                          <a:effectLst/>
                        </a:rPr>
                      </a:br>
                      <a:r>
                        <a:rPr lang="en-IN" sz="1600" dirty="0">
                          <a:effectLst/>
                        </a:rPr>
                        <a:t>Single/Not Married</a:t>
                      </a:r>
                    </a:p>
                  </a:txBody>
                  <a:tcPr marL="38100" marR="38100" marT="38100" marB="38100" anchor="ctr"/>
                </a:tc>
                <a:tc>
                  <a:txBody>
                    <a:bodyPr/>
                    <a:lstStyle/>
                    <a:p>
                      <a:pPr algn="l" fontAlgn="ctr"/>
                      <a:r>
                        <a:rPr lang="en-IN" sz="1600">
                          <a:effectLst/>
                        </a:rPr>
                        <a:t>Widow</a:t>
                      </a:r>
                    </a:p>
                  </a:txBody>
                  <a:tcPr marL="38100" marR="38100" marT="38100" marB="38100" anchor="ctr"/>
                </a:tc>
                <a:extLst>
                  <a:ext uri="{0D108BD9-81ED-4DB2-BD59-A6C34878D82A}">
                    <a16:rowId xmlns:a16="http://schemas.microsoft.com/office/drawing/2014/main" val="3517383470"/>
                  </a:ext>
                </a:extLst>
              </a:tr>
              <a:tr h="370840">
                <a:tc>
                  <a:txBody>
                    <a:bodyPr/>
                    <a:lstStyle/>
                    <a:p>
                      <a:pPr algn="l" fontAlgn="ctr"/>
                      <a:r>
                        <a:rPr lang="en-IN" sz="1600">
                          <a:effectLst/>
                        </a:rPr>
                        <a:t>HOUSING_TYPE</a:t>
                      </a:r>
                    </a:p>
                  </a:txBody>
                  <a:tcPr marL="38100" marR="38100" marT="38100" marB="38100" anchor="ctr"/>
                </a:tc>
                <a:tc>
                  <a:txBody>
                    <a:bodyPr/>
                    <a:lstStyle/>
                    <a:p>
                      <a:pPr algn="l" fontAlgn="ctr"/>
                      <a:r>
                        <a:rPr lang="en-IN" sz="1600">
                          <a:effectLst/>
                        </a:rPr>
                        <a:t>None</a:t>
                      </a:r>
                    </a:p>
                  </a:txBody>
                  <a:tcPr marL="38100" marR="38100" marT="38100" marB="38100" anchor="ctr"/>
                </a:tc>
                <a:tc>
                  <a:txBody>
                    <a:bodyPr/>
                    <a:lstStyle/>
                    <a:p>
                      <a:pPr algn="l" fontAlgn="ctr"/>
                      <a:r>
                        <a:rPr lang="en-GB" sz="1600">
                          <a:effectLst/>
                        </a:rPr>
                        <a:t>Clients in Rented apartment or staying at parents house have difficulties in paying off</a:t>
                      </a:r>
                    </a:p>
                  </a:txBody>
                  <a:tcPr marL="38100" marR="38100" marT="38100" marB="38100" anchor="ctr"/>
                </a:tc>
                <a:tc>
                  <a:txBody>
                    <a:bodyPr/>
                    <a:lstStyle/>
                    <a:p>
                      <a:pPr algn="l" fontAlgn="ctr"/>
                      <a:endParaRPr lang="en-IN" sz="1600" dirty="0">
                        <a:effectLst/>
                      </a:endParaRPr>
                    </a:p>
                  </a:txBody>
                  <a:tcPr marL="38100" marR="38100" marT="38100" marB="38100" anchor="ctr"/>
                </a:tc>
                <a:tc>
                  <a:txBody>
                    <a:bodyPr/>
                    <a:lstStyle/>
                    <a:p>
                      <a:pPr algn="l" fontAlgn="ctr"/>
                      <a:endParaRPr lang="en-IN" sz="1600" dirty="0">
                        <a:effectLst/>
                      </a:endParaRPr>
                    </a:p>
                  </a:txBody>
                  <a:tcPr marL="38100" marR="38100" marT="38100" marB="38100" anchor="ctr"/>
                </a:tc>
                <a:extLst>
                  <a:ext uri="{0D108BD9-81ED-4DB2-BD59-A6C34878D82A}">
                    <a16:rowId xmlns:a16="http://schemas.microsoft.com/office/drawing/2014/main" val="132450926"/>
                  </a:ext>
                </a:extLst>
              </a:tr>
              <a:tr h="370840">
                <a:tc>
                  <a:txBody>
                    <a:bodyPr/>
                    <a:lstStyle/>
                    <a:p>
                      <a:pPr algn="l" fontAlgn="ctr"/>
                      <a:r>
                        <a:rPr lang="en-IN" sz="1600">
                          <a:effectLst/>
                        </a:rPr>
                        <a:t>REGION_POPULATION_RELATIVE</a:t>
                      </a:r>
                    </a:p>
                  </a:txBody>
                  <a:tcPr marL="38100" marR="38100" marT="38100" marB="38100" anchor="ctr"/>
                </a:tc>
                <a:tc>
                  <a:txBody>
                    <a:bodyPr/>
                    <a:lstStyle/>
                    <a:p>
                      <a:pPr algn="l" fontAlgn="ctr"/>
                      <a:r>
                        <a:rPr lang="en-GB" sz="1600">
                          <a:effectLst/>
                        </a:rPr>
                        <a:t>One value is highly populated</a:t>
                      </a:r>
                    </a:p>
                  </a:txBody>
                  <a:tcPr marL="38100" marR="38100" marT="38100" marB="38100" anchor="ctr"/>
                </a:tc>
                <a:tc>
                  <a:txBody>
                    <a:bodyPr/>
                    <a:lstStyle/>
                    <a:p>
                      <a:pPr algn="l" fontAlgn="ctr"/>
                      <a:endParaRPr lang="en-IN" sz="1600">
                        <a:effectLst/>
                      </a:endParaRPr>
                    </a:p>
                  </a:txBody>
                  <a:tcPr marL="38100" marR="38100" marT="38100" marB="38100" anchor="ctr"/>
                </a:tc>
                <a:tc>
                  <a:txBody>
                    <a:bodyPr/>
                    <a:lstStyle/>
                    <a:p>
                      <a:pPr algn="l" fontAlgn="ctr"/>
                      <a:endParaRPr lang="en-IN" sz="1600">
                        <a:effectLst/>
                      </a:endParaRPr>
                    </a:p>
                  </a:txBody>
                  <a:tcPr marL="38100" marR="38100" marT="38100" marB="38100" anchor="ctr"/>
                </a:tc>
                <a:tc>
                  <a:txBody>
                    <a:bodyPr/>
                    <a:lstStyle/>
                    <a:p>
                      <a:pPr algn="l" fontAlgn="ctr"/>
                      <a:endParaRPr lang="en-IN" sz="1600" dirty="0">
                        <a:effectLst/>
                      </a:endParaRPr>
                    </a:p>
                  </a:txBody>
                  <a:tcPr marL="38100" marR="38100" marT="38100" marB="38100" anchor="ctr"/>
                </a:tc>
                <a:extLst>
                  <a:ext uri="{0D108BD9-81ED-4DB2-BD59-A6C34878D82A}">
                    <a16:rowId xmlns:a16="http://schemas.microsoft.com/office/drawing/2014/main" val="3077719756"/>
                  </a:ext>
                </a:extLst>
              </a:tr>
              <a:tr h="370840">
                <a:tc>
                  <a:txBody>
                    <a:bodyPr/>
                    <a:lstStyle/>
                    <a:p>
                      <a:pPr algn="l" fontAlgn="ctr"/>
                      <a:r>
                        <a:rPr lang="en-IN" sz="1600" dirty="0">
                          <a:effectLst/>
                        </a:rPr>
                        <a:t>REGION_RATING_CLIENT, REGION_RATING_CLIENT_W_CITY</a:t>
                      </a:r>
                    </a:p>
                  </a:txBody>
                  <a:tcPr marL="38100" marR="38100" marT="38100" marB="38100" anchor="ctr"/>
                </a:tc>
                <a:tc>
                  <a:txBody>
                    <a:bodyPr/>
                    <a:lstStyle/>
                    <a:p>
                      <a:pPr algn="l" fontAlgn="ctr"/>
                      <a:r>
                        <a:rPr lang="en-IN" sz="1600">
                          <a:effectLst/>
                        </a:rPr>
                        <a:t>None</a:t>
                      </a:r>
                    </a:p>
                  </a:txBody>
                  <a:tcPr marL="38100" marR="38100" marT="38100" marB="38100" anchor="ctr"/>
                </a:tc>
                <a:tc>
                  <a:txBody>
                    <a:bodyPr/>
                    <a:lstStyle/>
                    <a:p>
                      <a:pPr algn="l" fontAlgn="ctr"/>
                      <a:r>
                        <a:rPr lang="en-GB" sz="1600">
                          <a:effectLst/>
                        </a:rPr>
                        <a:t>Higher the region, the clients find it more difficult to pay. Clients from regions 3 have difficulty in paying off</a:t>
                      </a:r>
                    </a:p>
                  </a:txBody>
                  <a:tcPr marL="38100" marR="38100" marT="38100" marB="38100" anchor="ctr"/>
                </a:tc>
                <a:tc>
                  <a:txBody>
                    <a:bodyPr/>
                    <a:lstStyle/>
                    <a:p>
                      <a:pPr algn="l" fontAlgn="ctr"/>
                      <a:r>
                        <a:rPr lang="en-IN" sz="1600">
                          <a:effectLst/>
                        </a:rPr>
                        <a:t>Higher Region category</a:t>
                      </a:r>
                    </a:p>
                  </a:txBody>
                  <a:tcPr marL="38100" marR="38100" marT="38100" marB="38100" anchor="ctr"/>
                </a:tc>
                <a:tc>
                  <a:txBody>
                    <a:bodyPr/>
                    <a:lstStyle/>
                    <a:p>
                      <a:pPr algn="l" fontAlgn="ctr"/>
                      <a:r>
                        <a:rPr lang="en-IN" sz="1600" dirty="0">
                          <a:effectLst/>
                        </a:rPr>
                        <a:t>Lower Region category</a:t>
                      </a:r>
                    </a:p>
                  </a:txBody>
                  <a:tcPr marL="38100" marR="38100" marT="38100" marB="38100" anchor="ctr"/>
                </a:tc>
                <a:extLst>
                  <a:ext uri="{0D108BD9-81ED-4DB2-BD59-A6C34878D82A}">
                    <a16:rowId xmlns:a16="http://schemas.microsoft.com/office/drawing/2014/main" val="2846556842"/>
                  </a:ext>
                </a:extLst>
              </a:tr>
            </a:tbl>
          </a:graphicData>
        </a:graphic>
      </p:graphicFrame>
    </p:spTree>
    <p:extLst>
      <p:ext uri="{BB962C8B-B14F-4D97-AF65-F5344CB8AC3E}">
        <p14:creationId xmlns:p14="http://schemas.microsoft.com/office/powerpoint/2010/main" val="20566706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3617" y="365126"/>
            <a:ext cx="10515600" cy="806852"/>
          </a:xfrm>
        </p:spPr>
        <p:txBody>
          <a:bodyPr/>
          <a:lstStyle/>
          <a:p>
            <a:pPr algn="ctr"/>
            <a:r>
              <a:rPr lang="en-US" dirty="0" smtClean="0"/>
              <a:t>DEMOGRAPHIC - PROFESSIONAL</a:t>
            </a:r>
            <a:endParaRPr lang="en-US" dirty="0"/>
          </a:p>
        </p:txBody>
      </p:sp>
      <p:sp>
        <p:nvSpPr>
          <p:cNvPr id="3" name="Content Placeholder 2"/>
          <p:cNvSpPr>
            <a:spLocks noGrp="1"/>
          </p:cNvSpPr>
          <p:nvPr>
            <p:ph idx="1"/>
          </p:nvPr>
        </p:nvSpPr>
        <p:spPr>
          <a:xfrm>
            <a:off x="838199" y="1352282"/>
            <a:ext cx="10924309" cy="5193991"/>
          </a:xfrm>
        </p:spPr>
        <p:txBody>
          <a:bodyPr>
            <a:normAutofit/>
          </a:bodyPr>
          <a:lstStyle/>
          <a:p>
            <a:r>
              <a:rPr lang="en-GB" dirty="0" smtClean="0"/>
              <a:t>Target Columns – Education/ Income/Organization Type</a:t>
            </a:r>
            <a:endParaRPr lang="en-GB" dirty="0"/>
          </a:p>
          <a:p>
            <a:endParaRPr lang="en-US" dirty="0" smtClean="0"/>
          </a:p>
          <a:p>
            <a:pPr marL="0" indent="0">
              <a:buNone/>
            </a:pPr>
            <a:endParaRPr lang="en-US" dirty="0" smtClean="0"/>
          </a:p>
          <a:p>
            <a:endParaRPr lang="en-US" dirty="0"/>
          </a:p>
        </p:txBody>
      </p:sp>
    </p:spTree>
    <p:extLst>
      <p:ext uri="{BB962C8B-B14F-4D97-AF65-F5344CB8AC3E}">
        <p14:creationId xmlns:p14="http://schemas.microsoft.com/office/powerpoint/2010/main" val="24013271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3617" y="365126"/>
            <a:ext cx="10515600" cy="806852"/>
          </a:xfrm>
        </p:spPr>
        <p:txBody>
          <a:bodyPr/>
          <a:lstStyle/>
          <a:p>
            <a:pPr algn="ctr"/>
            <a:r>
              <a:rPr lang="en-US" dirty="0" smtClean="0"/>
              <a:t>DEMOGRAPHIC – MISSING VALUES</a:t>
            </a:r>
            <a:endParaRPr lang="en-US" dirty="0"/>
          </a:p>
        </p:txBody>
      </p:sp>
      <p:sp>
        <p:nvSpPr>
          <p:cNvPr id="3" name="Content Placeholder 2"/>
          <p:cNvSpPr>
            <a:spLocks noGrp="1"/>
          </p:cNvSpPr>
          <p:nvPr>
            <p:ph idx="1"/>
          </p:nvPr>
        </p:nvSpPr>
        <p:spPr>
          <a:xfrm>
            <a:off x="838199" y="1352282"/>
            <a:ext cx="10924309" cy="5193991"/>
          </a:xfrm>
        </p:spPr>
        <p:txBody>
          <a:bodyPr>
            <a:normAutofit/>
          </a:bodyPr>
          <a:lstStyle/>
          <a:p>
            <a:endParaRPr lang="en-US" dirty="0" smtClean="0"/>
          </a:p>
          <a:p>
            <a:pPr marL="0" indent="0">
              <a:buNone/>
            </a:pPr>
            <a:endParaRPr lang="en-US" dirty="0" smtClean="0"/>
          </a:p>
          <a:p>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2591674277"/>
              </p:ext>
            </p:extLst>
          </p:nvPr>
        </p:nvGraphicFramePr>
        <p:xfrm>
          <a:off x="1306284" y="1947575"/>
          <a:ext cx="8948058" cy="1737360"/>
        </p:xfrm>
        <a:graphic>
          <a:graphicData uri="http://schemas.openxmlformats.org/drawingml/2006/table">
            <a:tbl>
              <a:tblPr firstRow="1" bandRow="1">
                <a:tableStyleId>{5C22544A-7EE6-4342-B048-85BDC9FD1C3A}</a:tableStyleId>
              </a:tblPr>
              <a:tblGrid>
                <a:gridCol w="2982686">
                  <a:extLst>
                    <a:ext uri="{9D8B030D-6E8A-4147-A177-3AD203B41FA5}">
                      <a16:colId xmlns:a16="http://schemas.microsoft.com/office/drawing/2014/main" val="1909099834"/>
                    </a:ext>
                  </a:extLst>
                </a:gridCol>
                <a:gridCol w="2982686">
                  <a:extLst>
                    <a:ext uri="{9D8B030D-6E8A-4147-A177-3AD203B41FA5}">
                      <a16:colId xmlns:a16="http://schemas.microsoft.com/office/drawing/2014/main" val="1631945498"/>
                    </a:ext>
                  </a:extLst>
                </a:gridCol>
                <a:gridCol w="2982686">
                  <a:extLst>
                    <a:ext uri="{9D8B030D-6E8A-4147-A177-3AD203B41FA5}">
                      <a16:colId xmlns:a16="http://schemas.microsoft.com/office/drawing/2014/main" val="2206182835"/>
                    </a:ext>
                  </a:extLst>
                </a:gridCol>
              </a:tblGrid>
              <a:tr h="370840">
                <a:tc>
                  <a:txBody>
                    <a:bodyPr/>
                    <a:lstStyle/>
                    <a:p>
                      <a:pPr algn="l" fontAlgn="ctr"/>
                      <a:r>
                        <a:rPr lang="en-IN" b="1">
                          <a:effectLst/>
                        </a:rPr>
                        <a:t>COLUMN(S)</a:t>
                      </a:r>
                    </a:p>
                  </a:txBody>
                  <a:tcPr marL="38100" marR="38100" marT="38100" marB="38100" anchor="ctr"/>
                </a:tc>
                <a:tc>
                  <a:txBody>
                    <a:bodyPr/>
                    <a:lstStyle/>
                    <a:p>
                      <a:pPr algn="l" fontAlgn="ctr"/>
                      <a:r>
                        <a:rPr lang="en-IN" b="1">
                          <a:effectLst/>
                        </a:rPr>
                        <a:t>Data type</a:t>
                      </a:r>
                    </a:p>
                  </a:txBody>
                  <a:tcPr marL="38100" marR="38100" marT="38100" marB="38100" anchor="ctr"/>
                </a:tc>
                <a:tc>
                  <a:txBody>
                    <a:bodyPr/>
                    <a:lstStyle/>
                    <a:p>
                      <a:pPr algn="l" fontAlgn="ctr"/>
                      <a:r>
                        <a:rPr lang="en-IN" b="1">
                          <a:effectLst/>
                        </a:rPr>
                        <a:t>Missing &amp; Invalid value Strategy</a:t>
                      </a:r>
                    </a:p>
                  </a:txBody>
                  <a:tcPr marL="38100" marR="38100" marT="38100" marB="38100" anchor="ctr"/>
                </a:tc>
                <a:extLst>
                  <a:ext uri="{0D108BD9-81ED-4DB2-BD59-A6C34878D82A}">
                    <a16:rowId xmlns:a16="http://schemas.microsoft.com/office/drawing/2014/main" val="1021474129"/>
                  </a:ext>
                </a:extLst>
              </a:tr>
              <a:tr h="370840">
                <a:tc>
                  <a:txBody>
                    <a:bodyPr/>
                    <a:lstStyle/>
                    <a:p>
                      <a:pPr algn="l" fontAlgn="ctr"/>
                      <a:r>
                        <a:rPr lang="en-IN">
                          <a:effectLst/>
                        </a:rPr>
                        <a:t>NAME_EDUCATION_TYPE</a:t>
                      </a:r>
                    </a:p>
                  </a:txBody>
                  <a:tcPr marL="38100" marR="38100" marT="38100" marB="38100" anchor="ctr"/>
                </a:tc>
                <a:tc>
                  <a:txBody>
                    <a:bodyPr/>
                    <a:lstStyle/>
                    <a:p>
                      <a:pPr algn="l" fontAlgn="ctr"/>
                      <a:r>
                        <a:rPr lang="en-IN">
                          <a:effectLst/>
                        </a:rPr>
                        <a:t>Categorical Ordered</a:t>
                      </a:r>
                    </a:p>
                  </a:txBody>
                  <a:tcPr marL="38100" marR="38100" marT="38100" marB="38100" anchor="ctr"/>
                </a:tc>
                <a:tc>
                  <a:txBody>
                    <a:bodyPr/>
                    <a:lstStyle/>
                    <a:p>
                      <a:pPr algn="l" fontAlgn="ctr"/>
                      <a:r>
                        <a:rPr lang="en-IN" i="1">
                          <a:effectLst/>
                        </a:rPr>
                        <a:t>No missing/invalid values</a:t>
                      </a:r>
                      <a:endParaRPr lang="en-IN">
                        <a:effectLst/>
                      </a:endParaRPr>
                    </a:p>
                  </a:txBody>
                  <a:tcPr marL="38100" marR="38100" marT="38100" marB="38100" anchor="ctr"/>
                </a:tc>
                <a:extLst>
                  <a:ext uri="{0D108BD9-81ED-4DB2-BD59-A6C34878D82A}">
                    <a16:rowId xmlns:a16="http://schemas.microsoft.com/office/drawing/2014/main" val="3779256751"/>
                  </a:ext>
                </a:extLst>
              </a:tr>
              <a:tr h="370840">
                <a:tc>
                  <a:txBody>
                    <a:bodyPr/>
                    <a:lstStyle/>
                    <a:p>
                      <a:pPr algn="l" fontAlgn="ctr"/>
                      <a:r>
                        <a:rPr lang="en-IN">
                          <a:effectLst/>
                        </a:rPr>
                        <a:t>NAME_INCOME_TYPE</a:t>
                      </a:r>
                    </a:p>
                  </a:txBody>
                  <a:tcPr marL="38100" marR="38100" marT="38100" marB="38100" anchor="ctr"/>
                </a:tc>
                <a:tc>
                  <a:txBody>
                    <a:bodyPr/>
                    <a:lstStyle/>
                    <a:p>
                      <a:pPr algn="l" fontAlgn="ctr"/>
                      <a:r>
                        <a:rPr lang="en-IN">
                          <a:effectLst/>
                        </a:rPr>
                        <a:t>Categorical Unordered</a:t>
                      </a:r>
                    </a:p>
                  </a:txBody>
                  <a:tcPr marL="38100" marR="38100" marT="38100" marB="38100" anchor="ctr"/>
                </a:tc>
                <a:tc>
                  <a:txBody>
                    <a:bodyPr/>
                    <a:lstStyle/>
                    <a:p>
                      <a:pPr algn="l" fontAlgn="ctr"/>
                      <a:r>
                        <a:rPr lang="en-IN" i="1">
                          <a:effectLst/>
                        </a:rPr>
                        <a:t>No missing/invalid values</a:t>
                      </a:r>
                      <a:endParaRPr lang="en-IN">
                        <a:effectLst/>
                      </a:endParaRPr>
                    </a:p>
                  </a:txBody>
                  <a:tcPr marL="38100" marR="38100" marT="38100" marB="38100" anchor="ctr"/>
                </a:tc>
                <a:extLst>
                  <a:ext uri="{0D108BD9-81ED-4DB2-BD59-A6C34878D82A}">
                    <a16:rowId xmlns:a16="http://schemas.microsoft.com/office/drawing/2014/main" val="1159361388"/>
                  </a:ext>
                </a:extLst>
              </a:tr>
              <a:tr h="370840">
                <a:tc>
                  <a:txBody>
                    <a:bodyPr/>
                    <a:lstStyle/>
                    <a:p>
                      <a:pPr algn="l" fontAlgn="ctr"/>
                      <a:r>
                        <a:rPr lang="en-IN">
                          <a:effectLst/>
                        </a:rPr>
                        <a:t>ORGANIZATION_TYPE</a:t>
                      </a:r>
                    </a:p>
                  </a:txBody>
                  <a:tcPr marL="38100" marR="38100" marT="38100" marB="38100" anchor="ctr"/>
                </a:tc>
                <a:tc>
                  <a:txBody>
                    <a:bodyPr/>
                    <a:lstStyle/>
                    <a:p>
                      <a:pPr algn="l" fontAlgn="ctr"/>
                      <a:r>
                        <a:rPr lang="en-IN">
                          <a:effectLst/>
                        </a:rPr>
                        <a:t>Categorical Unordered</a:t>
                      </a:r>
                    </a:p>
                  </a:txBody>
                  <a:tcPr marL="38100" marR="38100" marT="38100" marB="38100" anchor="ctr"/>
                </a:tc>
                <a:tc>
                  <a:txBody>
                    <a:bodyPr/>
                    <a:lstStyle/>
                    <a:p>
                      <a:pPr algn="l" fontAlgn="ctr"/>
                      <a:r>
                        <a:rPr lang="en-IN" i="1" dirty="0">
                          <a:effectLst/>
                        </a:rPr>
                        <a:t>No missing/invalid values</a:t>
                      </a:r>
                      <a:endParaRPr lang="en-IN" dirty="0">
                        <a:effectLst/>
                      </a:endParaRPr>
                    </a:p>
                  </a:txBody>
                  <a:tcPr marL="38100" marR="38100" marT="38100" marB="38100" anchor="ctr"/>
                </a:tc>
                <a:extLst>
                  <a:ext uri="{0D108BD9-81ED-4DB2-BD59-A6C34878D82A}">
                    <a16:rowId xmlns:a16="http://schemas.microsoft.com/office/drawing/2014/main" val="4070306060"/>
                  </a:ext>
                </a:extLst>
              </a:tr>
            </a:tbl>
          </a:graphicData>
        </a:graphic>
      </p:graphicFrame>
    </p:spTree>
    <p:extLst>
      <p:ext uri="{BB962C8B-B14F-4D97-AF65-F5344CB8AC3E}">
        <p14:creationId xmlns:p14="http://schemas.microsoft.com/office/powerpoint/2010/main" val="33311164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806852"/>
          </a:xfrm>
        </p:spPr>
        <p:txBody>
          <a:bodyPr/>
          <a:lstStyle/>
          <a:p>
            <a:pPr algn="ctr"/>
            <a:r>
              <a:rPr lang="en-US" dirty="0" smtClean="0"/>
              <a:t>PROBLEM STATEMENT</a:t>
            </a:r>
            <a:endParaRPr lang="en-US" dirty="0"/>
          </a:p>
        </p:txBody>
      </p:sp>
      <p:sp>
        <p:nvSpPr>
          <p:cNvPr id="3" name="Content Placeholder 2"/>
          <p:cNvSpPr>
            <a:spLocks noGrp="1"/>
          </p:cNvSpPr>
          <p:nvPr>
            <p:ph idx="1"/>
          </p:nvPr>
        </p:nvSpPr>
        <p:spPr>
          <a:xfrm>
            <a:off x="838200" y="1352282"/>
            <a:ext cx="10515600" cy="4824681"/>
          </a:xfrm>
        </p:spPr>
        <p:txBody>
          <a:bodyPr>
            <a:normAutofit/>
          </a:bodyPr>
          <a:lstStyle/>
          <a:p>
            <a:r>
              <a:rPr lang="en-US" sz="2200" dirty="0" smtClean="0"/>
              <a:t>Approval of loan has two basic risks involved (Risk: Loss of business for Bank):</a:t>
            </a:r>
          </a:p>
          <a:p>
            <a:pPr>
              <a:buFont typeface="Wingdings" panose="05000000000000000000" pitchFamily="2" charset="2"/>
              <a:buChar char="ü"/>
            </a:pPr>
            <a:r>
              <a:rPr lang="en-US" sz="2000" dirty="0" smtClean="0"/>
              <a:t>Non approval of loans to a client who could repay the loans</a:t>
            </a:r>
          </a:p>
          <a:p>
            <a:pPr>
              <a:buFont typeface="Wingdings" panose="05000000000000000000" pitchFamily="2" charset="2"/>
              <a:buChar char="ü"/>
            </a:pPr>
            <a:r>
              <a:rPr lang="en-US" sz="2000" dirty="0" smtClean="0"/>
              <a:t>Approval of loans to a client who may become a defaulter</a:t>
            </a:r>
          </a:p>
          <a:p>
            <a:r>
              <a:rPr lang="en-US" sz="2200" dirty="0" smtClean="0"/>
              <a:t>Column ‘TARGET’ defines the status of the client, 1 represents the clients who had paid installments without any difficulties and 0 otherwise</a:t>
            </a:r>
          </a:p>
          <a:p>
            <a:r>
              <a:rPr lang="en-US" sz="2200" dirty="0" smtClean="0"/>
              <a:t>Four major decisions may be taken viz. Approved, Rejected, Cancelled &amp; Unused offer</a:t>
            </a:r>
          </a:p>
          <a:p>
            <a:r>
              <a:rPr lang="en-US" sz="2200" dirty="0" smtClean="0"/>
              <a:t>The main aim of the task is to determine the driving factors which could lead a client to turn into defaulter</a:t>
            </a:r>
          </a:p>
          <a:p>
            <a:r>
              <a:rPr lang="en-US" sz="2200" dirty="0" smtClean="0"/>
              <a:t>On the flip side, bank also needs to determine the key factors which determines that client would repay the loan on time</a:t>
            </a:r>
          </a:p>
          <a:p>
            <a:pPr marL="0" indent="0">
              <a:buNone/>
            </a:pPr>
            <a:endParaRPr lang="en-US" dirty="0" smtClean="0"/>
          </a:p>
          <a:p>
            <a:endParaRPr lang="en-US" dirty="0"/>
          </a:p>
        </p:txBody>
      </p:sp>
    </p:spTree>
    <p:extLst>
      <p:ext uri="{BB962C8B-B14F-4D97-AF65-F5344CB8AC3E}">
        <p14:creationId xmlns:p14="http://schemas.microsoft.com/office/powerpoint/2010/main" val="219158791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3771" y="444388"/>
            <a:ext cx="11762508" cy="806852"/>
          </a:xfrm>
        </p:spPr>
        <p:txBody>
          <a:bodyPr>
            <a:normAutofit/>
          </a:bodyPr>
          <a:lstStyle/>
          <a:p>
            <a:pPr algn="ctr"/>
            <a:r>
              <a:rPr lang="en-US" dirty="0" smtClean="0"/>
              <a:t>       UNIVARIATE ANALYSIS-EDUCATION TYPE</a:t>
            </a:r>
            <a:endParaRPr lang="en-US" dirty="0"/>
          </a:p>
        </p:txBody>
      </p:sp>
      <p:sp>
        <p:nvSpPr>
          <p:cNvPr id="3" name="Content Placeholder 2"/>
          <p:cNvSpPr>
            <a:spLocks noGrp="1"/>
          </p:cNvSpPr>
          <p:nvPr>
            <p:ph idx="1"/>
          </p:nvPr>
        </p:nvSpPr>
        <p:spPr>
          <a:xfrm>
            <a:off x="838199" y="1352282"/>
            <a:ext cx="10924309" cy="5193991"/>
          </a:xfrm>
        </p:spPr>
        <p:txBody>
          <a:bodyPr>
            <a:normAutofit/>
          </a:bodyPr>
          <a:lstStyle/>
          <a:p>
            <a:endParaRPr lang="en-US" dirty="0" smtClean="0"/>
          </a:p>
          <a:p>
            <a:pPr marL="0" indent="0">
              <a:buNone/>
            </a:pPr>
            <a:endParaRPr lang="en-US" dirty="0" smtClean="0"/>
          </a:p>
          <a:p>
            <a:endParaRPr lang="en-US" dirty="0"/>
          </a:p>
        </p:txBody>
      </p:sp>
      <p:sp>
        <p:nvSpPr>
          <p:cNvPr id="12" name="TextBox 11"/>
          <p:cNvSpPr txBox="1"/>
          <p:nvPr/>
        </p:nvSpPr>
        <p:spPr>
          <a:xfrm>
            <a:off x="3076688" y="6141303"/>
            <a:ext cx="6361037" cy="369332"/>
          </a:xfrm>
          <a:prstGeom prst="rect">
            <a:avLst/>
          </a:prstGeom>
          <a:noFill/>
        </p:spPr>
        <p:txBody>
          <a:bodyPr wrap="none" rtlCol="0">
            <a:spAutoFit/>
          </a:bodyPr>
          <a:lstStyle/>
          <a:p>
            <a:r>
              <a:rPr lang="en-IN" dirty="0" smtClean="0"/>
              <a:t>Lower educated people have difficulties in Loan repayment</a:t>
            </a:r>
            <a:endParaRPr lang="en-IN"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4015" y="1251240"/>
            <a:ext cx="9964722" cy="4715127"/>
          </a:xfrm>
          <a:prstGeom prst="rect">
            <a:avLst/>
          </a:prstGeom>
        </p:spPr>
      </p:pic>
    </p:spTree>
    <p:extLst>
      <p:ext uri="{BB962C8B-B14F-4D97-AF65-F5344CB8AC3E}">
        <p14:creationId xmlns:p14="http://schemas.microsoft.com/office/powerpoint/2010/main" val="25239853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3771" y="444388"/>
            <a:ext cx="11762508" cy="806852"/>
          </a:xfrm>
        </p:spPr>
        <p:txBody>
          <a:bodyPr>
            <a:normAutofit/>
          </a:bodyPr>
          <a:lstStyle/>
          <a:p>
            <a:pPr algn="ctr"/>
            <a:r>
              <a:rPr lang="en-US" dirty="0" smtClean="0"/>
              <a:t>       UNIVARIATE ANALYSIS-ORGANIZATION TYPE</a:t>
            </a:r>
            <a:endParaRPr lang="en-US" dirty="0"/>
          </a:p>
        </p:txBody>
      </p:sp>
      <p:sp>
        <p:nvSpPr>
          <p:cNvPr id="3" name="Content Placeholder 2"/>
          <p:cNvSpPr>
            <a:spLocks noGrp="1"/>
          </p:cNvSpPr>
          <p:nvPr>
            <p:ph idx="1"/>
          </p:nvPr>
        </p:nvSpPr>
        <p:spPr>
          <a:xfrm>
            <a:off x="838199" y="1352282"/>
            <a:ext cx="10924309" cy="5193991"/>
          </a:xfrm>
        </p:spPr>
        <p:txBody>
          <a:bodyPr>
            <a:normAutofit/>
          </a:bodyPr>
          <a:lstStyle/>
          <a:p>
            <a:endParaRPr lang="en-US" dirty="0" smtClean="0"/>
          </a:p>
          <a:p>
            <a:pPr marL="0" indent="0">
              <a:buNone/>
            </a:pPr>
            <a:endParaRPr lang="en-US" dirty="0" smtClean="0"/>
          </a:p>
          <a:p>
            <a:endParaRPr lang="en-US" dirty="0"/>
          </a:p>
        </p:txBody>
      </p:sp>
      <p:sp>
        <p:nvSpPr>
          <p:cNvPr id="12" name="TextBox 11"/>
          <p:cNvSpPr txBox="1"/>
          <p:nvPr/>
        </p:nvSpPr>
        <p:spPr>
          <a:xfrm>
            <a:off x="2723991" y="6141303"/>
            <a:ext cx="6157968" cy="369332"/>
          </a:xfrm>
          <a:prstGeom prst="rect">
            <a:avLst/>
          </a:prstGeom>
          <a:noFill/>
        </p:spPr>
        <p:txBody>
          <a:bodyPr wrap="none" rtlCol="0">
            <a:spAutoFit/>
          </a:bodyPr>
          <a:lstStyle/>
          <a:p>
            <a:r>
              <a:rPr lang="en-IN" dirty="0" smtClean="0"/>
              <a:t>Transport/ Restaurant/ Construction have payment issues</a:t>
            </a:r>
            <a:endParaRPr lang="en-IN"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199" y="945653"/>
            <a:ext cx="9912880" cy="5195650"/>
          </a:xfrm>
          <a:prstGeom prst="rect">
            <a:avLst/>
          </a:prstGeom>
        </p:spPr>
      </p:pic>
    </p:spTree>
    <p:extLst>
      <p:ext uri="{BB962C8B-B14F-4D97-AF65-F5344CB8AC3E}">
        <p14:creationId xmlns:p14="http://schemas.microsoft.com/office/powerpoint/2010/main" val="35458562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3771" y="444388"/>
            <a:ext cx="11762508" cy="806852"/>
          </a:xfrm>
        </p:spPr>
        <p:txBody>
          <a:bodyPr>
            <a:normAutofit/>
          </a:bodyPr>
          <a:lstStyle/>
          <a:p>
            <a:pPr algn="ctr"/>
            <a:r>
              <a:rPr lang="en-US" dirty="0" smtClean="0"/>
              <a:t>       UNIVARIATE ANALYSIS-INCOME TYPE</a:t>
            </a:r>
            <a:endParaRPr lang="en-US" dirty="0"/>
          </a:p>
        </p:txBody>
      </p:sp>
      <p:sp>
        <p:nvSpPr>
          <p:cNvPr id="3" name="Content Placeholder 2"/>
          <p:cNvSpPr>
            <a:spLocks noGrp="1"/>
          </p:cNvSpPr>
          <p:nvPr>
            <p:ph idx="1"/>
          </p:nvPr>
        </p:nvSpPr>
        <p:spPr>
          <a:xfrm>
            <a:off x="838199" y="1352282"/>
            <a:ext cx="10924309" cy="5193991"/>
          </a:xfrm>
        </p:spPr>
        <p:txBody>
          <a:bodyPr>
            <a:normAutofit/>
          </a:bodyPr>
          <a:lstStyle/>
          <a:p>
            <a:endParaRPr lang="en-US" dirty="0" smtClean="0"/>
          </a:p>
          <a:p>
            <a:pPr marL="0" indent="0">
              <a:buNone/>
            </a:pPr>
            <a:endParaRPr lang="en-US" dirty="0" smtClean="0"/>
          </a:p>
          <a:p>
            <a:endParaRPr lang="en-US" dirty="0"/>
          </a:p>
        </p:txBody>
      </p:sp>
      <p:sp>
        <p:nvSpPr>
          <p:cNvPr id="12" name="TextBox 11"/>
          <p:cNvSpPr txBox="1"/>
          <p:nvPr/>
        </p:nvSpPr>
        <p:spPr>
          <a:xfrm>
            <a:off x="3076688" y="6141303"/>
            <a:ext cx="5839099" cy="369332"/>
          </a:xfrm>
          <a:prstGeom prst="rect">
            <a:avLst/>
          </a:prstGeom>
          <a:noFill/>
        </p:spPr>
        <p:txBody>
          <a:bodyPr wrap="none" rtlCol="0">
            <a:spAutoFit/>
          </a:bodyPr>
          <a:lstStyle/>
          <a:p>
            <a:r>
              <a:rPr lang="en-IN" dirty="0" smtClean="0"/>
              <a:t>Working Class face issues as compared to other classes</a:t>
            </a:r>
            <a:endParaRPr lang="en-IN"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6609" y="1252193"/>
            <a:ext cx="10088419" cy="4853472"/>
          </a:xfrm>
          <a:prstGeom prst="rect">
            <a:avLst/>
          </a:prstGeom>
        </p:spPr>
      </p:pic>
    </p:spTree>
    <p:extLst>
      <p:ext uri="{BB962C8B-B14F-4D97-AF65-F5344CB8AC3E}">
        <p14:creationId xmlns:p14="http://schemas.microsoft.com/office/powerpoint/2010/main" val="9272180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43346"/>
            <a:ext cx="10515600" cy="806852"/>
          </a:xfrm>
        </p:spPr>
        <p:txBody>
          <a:bodyPr>
            <a:normAutofit/>
          </a:bodyPr>
          <a:lstStyle/>
          <a:p>
            <a:pPr algn="ctr"/>
            <a:r>
              <a:rPr lang="en-US" dirty="0" smtClean="0"/>
              <a:t>       OVERALL OBSERVATIONS</a:t>
            </a:r>
            <a:endParaRPr lang="en-US" dirty="0"/>
          </a:p>
        </p:txBody>
      </p:sp>
      <p:sp>
        <p:nvSpPr>
          <p:cNvPr id="3" name="Content Placeholder 2"/>
          <p:cNvSpPr>
            <a:spLocks noGrp="1"/>
          </p:cNvSpPr>
          <p:nvPr>
            <p:ph idx="1"/>
          </p:nvPr>
        </p:nvSpPr>
        <p:spPr>
          <a:xfrm>
            <a:off x="838199" y="1352282"/>
            <a:ext cx="10924309" cy="5193991"/>
          </a:xfrm>
        </p:spPr>
        <p:txBody>
          <a:bodyPr>
            <a:normAutofit/>
          </a:bodyPr>
          <a:lstStyle/>
          <a:p>
            <a:endParaRPr lang="en-US" dirty="0" smtClean="0"/>
          </a:p>
          <a:p>
            <a:pPr marL="0" indent="0">
              <a:buNone/>
            </a:pPr>
            <a:endParaRPr lang="en-US" dirty="0" smtClean="0"/>
          </a:p>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2120679408"/>
              </p:ext>
            </p:extLst>
          </p:nvPr>
        </p:nvGraphicFramePr>
        <p:xfrm>
          <a:off x="1193798" y="1777758"/>
          <a:ext cx="9726750" cy="2794000"/>
        </p:xfrm>
        <a:graphic>
          <a:graphicData uri="http://schemas.openxmlformats.org/drawingml/2006/table">
            <a:tbl>
              <a:tblPr firstRow="1" bandRow="1">
                <a:tableStyleId>{5C22544A-7EE6-4342-B048-85BDC9FD1C3A}</a:tableStyleId>
              </a:tblPr>
              <a:tblGrid>
                <a:gridCol w="2711996">
                  <a:extLst>
                    <a:ext uri="{9D8B030D-6E8A-4147-A177-3AD203B41FA5}">
                      <a16:colId xmlns:a16="http://schemas.microsoft.com/office/drawing/2014/main" val="237915665"/>
                    </a:ext>
                  </a:extLst>
                </a:gridCol>
                <a:gridCol w="1178704">
                  <a:extLst>
                    <a:ext uri="{9D8B030D-6E8A-4147-A177-3AD203B41FA5}">
                      <a16:colId xmlns:a16="http://schemas.microsoft.com/office/drawing/2014/main" val="4110767762"/>
                    </a:ext>
                  </a:extLst>
                </a:gridCol>
                <a:gridCol w="1945350">
                  <a:extLst>
                    <a:ext uri="{9D8B030D-6E8A-4147-A177-3AD203B41FA5}">
                      <a16:colId xmlns:a16="http://schemas.microsoft.com/office/drawing/2014/main" val="413784176"/>
                    </a:ext>
                  </a:extLst>
                </a:gridCol>
                <a:gridCol w="1945350">
                  <a:extLst>
                    <a:ext uri="{9D8B030D-6E8A-4147-A177-3AD203B41FA5}">
                      <a16:colId xmlns:a16="http://schemas.microsoft.com/office/drawing/2014/main" val="564035578"/>
                    </a:ext>
                  </a:extLst>
                </a:gridCol>
                <a:gridCol w="1945350">
                  <a:extLst>
                    <a:ext uri="{9D8B030D-6E8A-4147-A177-3AD203B41FA5}">
                      <a16:colId xmlns:a16="http://schemas.microsoft.com/office/drawing/2014/main" val="1875874751"/>
                    </a:ext>
                  </a:extLst>
                </a:gridCol>
              </a:tblGrid>
              <a:tr h="370840">
                <a:tc>
                  <a:txBody>
                    <a:bodyPr/>
                    <a:lstStyle/>
                    <a:p>
                      <a:pPr algn="l" fontAlgn="ctr"/>
                      <a:r>
                        <a:rPr lang="en-IN" b="1">
                          <a:effectLst/>
                        </a:rPr>
                        <a:t>COLUMN(S)</a:t>
                      </a:r>
                    </a:p>
                  </a:txBody>
                  <a:tcPr marL="38100" marR="38100" marT="38100" marB="38100" anchor="ctr"/>
                </a:tc>
                <a:tc>
                  <a:txBody>
                    <a:bodyPr/>
                    <a:lstStyle/>
                    <a:p>
                      <a:pPr algn="l" fontAlgn="ctr"/>
                      <a:r>
                        <a:rPr lang="en-IN" b="1">
                          <a:effectLst/>
                        </a:rPr>
                        <a:t>Outliers?</a:t>
                      </a:r>
                    </a:p>
                  </a:txBody>
                  <a:tcPr marL="38100" marR="38100" marT="38100" marB="38100" anchor="ctr"/>
                </a:tc>
                <a:tc>
                  <a:txBody>
                    <a:bodyPr/>
                    <a:lstStyle/>
                    <a:p>
                      <a:pPr algn="l" fontAlgn="ctr"/>
                      <a:r>
                        <a:rPr lang="en-IN" b="1">
                          <a:effectLst/>
                        </a:rPr>
                        <a:t>Observation</a:t>
                      </a:r>
                    </a:p>
                  </a:txBody>
                  <a:tcPr marL="38100" marR="38100" marT="38100" marB="38100" anchor="ctr"/>
                </a:tc>
                <a:tc>
                  <a:txBody>
                    <a:bodyPr/>
                    <a:lstStyle/>
                    <a:p>
                      <a:pPr algn="l" fontAlgn="ctr"/>
                      <a:r>
                        <a:rPr lang="en-IN" b="1">
                          <a:effectLst/>
                        </a:rPr>
                        <a:t>Difficulties in paying</a:t>
                      </a:r>
                    </a:p>
                  </a:txBody>
                  <a:tcPr marL="38100" marR="38100" marT="38100" marB="38100" anchor="ctr"/>
                </a:tc>
                <a:tc>
                  <a:txBody>
                    <a:bodyPr/>
                    <a:lstStyle/>
                    <a:p>
                      <a:pPr algn="l" fontAlgn="ctr"/>
                      <a:r>
                        <a:rPr lang="en-IN" b="1">
                          <a:effectLst/>
                        </a:rPr>
                        <a:t>No difficulties in paying</a:t>
                      </a:r>
                    </a:p>
                  </a:txBody>
                  <a:tcPr marL="38100" marR="38100" marT="38100" marB="38100" anchor="ctr"/>
                </a:tc>
                <a:extLst>
                  <a:ext uri="{0D108BD9-81ED-4DB2-BD59-A6C34878D82A}">
                    <a16:rowId xmlns:a16="http://schemas.microsoft.com/office/drawing/2014/main" val="3852537720"/>
                  </a:ext>
                </a:extLst>
              </a:tr>
              <a:tr h="370840">
                <a:tc>
                  <a:txBody>
                    <a:bodyPr/>
                    <a:lstStyle/>
                    <a:p>
                      <a:pPr algn="l" fontAlgn="ctr"/>
                      <a:r>
                        <a:rPr lang="en-IN">
                          <a:effectLst/>
                        </a:rPr>
                        <a:t>NAME_EDUCATION_TYPE</a:t>
                      </a:r>
                    </a:p>
                  </a:txBody>
                  <a:tcPr marL="38100" marR="38100" marT="38100" marB="38100" anchor="ctr"/>
                </a:tc>
                <a:tc>
                  <a:txBody>
                    <a:bodyPr/>
                    <a:lstStyle/>
                    <a:p>
                      <a:pPr algn="l" fontAlgn="ctr"/>
                      <a:r>
                        <a:rPr lang="en-IN">
                          <a:effectLst/>
                        </a:rPr>
                        <a:t>None</a:t>
                      </a:r>
                    </a:p>
                  </a:txBody>
                  <a:tcPr marL="38100" marR="38100" marT="38100" marB="38100" anchor="ctr"/>
                </a:tc>
                <a:tc>
                  <a:txBody>
                    <a:bodyPr/>
                    <a:lstStyle/>
                    <a:p>
                      <a:pPr algn="l" fontAlgn="ctr"/>
                      <a:r>
                        <a:rPr lang="en-GB">
                          <a:effectLst/>
                        </a:rPr>
                        <a:t>With increase in education, the ability to pay increases.</a:t>
                      </a:r>
                    </a:p>
                  </a:txBody>
                  <a:tcPr marL="38100" marR="38100" marT="38100" marB="38100" anchor="ctr"/>
                </a:tc>
                <a:tc>
                  <a:txBody>
                    <a:bodyPr/>
                    <a:lstStyle/>
                    <a:p>
                      <a:pPr algn="l" fontAlgn="ctr"/>
                      <a:r>
                        <a:rPr lang="en-IN">
                          <a:effectLst/>
                        </a:rPr>
                        <a:t>Clients with lesser education</a:t>
                      </a:r>
                    </a:p>
                  </a:txBody>
                  <a:tcPr marL="38100" marR="38100" marT="38100" marB="38100" anchor="ctr"/>
                </a:tc>
                <a:tc>
                  <a:txBody>
                    <a:bodyPr/>
                    <a:lstStyle/>
                    <a:p>
                      <a:pPr algn="l" fontAlgn="ctr"/>
                      <a:r>
                        <a:rPr lang="en-IN">
                          <a:effectLst/>
                        </a:rPr>
                        <a:t>Clients with higher education</a:t>
                      </a:r>
                    </a:p>
                  </a:txBody>
                  <a:tcPr marL="38100" marR="38100" marT="38100" marB="38100" anchor="ctr"/>
                </a:tc>
                <a:extLst>
                  <a:ext uri="{0D108BD9-81ED-4DB2-BD59-A6C34878D82A}">
                    <a16:rowId xmlns:a16="http://schemas.microsoft.com/office/drawing/2014/main" val="3659246690"/>
                  </a:ext>
                </a:extLst>
              </a:tr>
              <a:tr h="370840">
                <a:tc>
                  <a:txBody>
                    <a:bodyPr/>
                    <a:lstStyle/>
                    <a:p>
                      <a:pPr algn="l" fontAlgn="ctr"/>
                      <a:r>
                        <a:rPr lang="en-IN">
                          <a:effectLst/>
                        </a:rPr>
                        <a:t>NAME_INCOME_TYPE</a:t>
                      </a:r>
                    </a:p>
                  </a:txBody>
                  <a:tcPr marL="38100" marR="38100" marT="38100" marB="38100" anchor="ctr"/>
                </a:tc>
                <a:tc>
                  <a:txBody>
                    <a:bodyPr/>
                    <a:lstStyle/>
                    <a:p>
                      <a:pPr algn="l" fontAlgn="ctr"/>
                      <a:r>
                        <a:rPr lang="en-IN">
                          <a:effectLst/>
                        </a:rPr>
                        <a:t>None</a:t>
                      </a:r>
                    </a:p>
                  </a:txBody>
                  <a:tcPr marL="38100" marR="38100" marT="38100" marB="38100" anchor="ctr"/>
                </a:tc>
                <a:tc>
                  <a:txBody>
                    <a:bodyPr/>
                    <a:lstStyle/>
                    <a:p>
                      <a:pPr algn="l" fontAlgn="ctr"/>
                      <a:r>
                        <a:rPr lang="en-IN">
                          <a:effectLst/>
                        </a:rPr>
                        <a:t>None</a:t>
                      </a:r>
                    </a:p>
                  </a:txBody>
                  <a:tcPr marL="38100" marR="38100" marT="38100" marB="38100" anchor="ctr"/>
                </a:tc>
                <a:tc>
                  <a:txBody>
                    <a:bodyPr/>
                    <a:lstStyle/>
                    <a:p>
                      <a:pPr algn="l" fontAlgn="ctr"/>
                      <a:r>
                        <a:rPr lang="en-IN">
                          <a:effectLst/>
                        </a:rPr>
                        <a:t>Working</a:t>
                      </a:r>
                    </a:p>
                  </a:txBody>
                  <a:tcPr marL="38100" marR="38100" marT="38100" marB="38100" anchor="ctr"/>
                </a:tc>
                <a:tc>
                  <a:txBody>
                    <a:bodyPr/>
                    <a:lstStyle/>
                    <a:p>
                      <a:pPr algn="l" fontAlgn="ctr"/>
                      <a:r>
                        <a:rPr lang="en-IN">
                          <a:effectLst/>
                        </a:rPr>
                        <a:t>Pensioner, State Servant</a:t>
                      </a:r>
                    </a:p>
                  </a:txBody>
                  <a:tcPr marL="38100" marR="38100" marT="38100" marB="38100" anchor="ctr"/>
                </a:tc>
                <a:extLst>
                  <a:ext uri="{0D108BD9-81ED-4DB2-BD59-A6C34878D82A}">
                    <a16:rowId xmlns:a16="http://schemas.microsoft.com/office/drawing/2014/main" val="1436704438"/>
                  </a:ext>
                </a:extLst>
              </a:tr>
              <a:tr h="370840">
                <a:tc>
                  <a:txBody>
                    <a:bodyPr/>
                    <a:lstStyle/>
                    <a:p>
                      <a:pPr algn="l" fontAlgn="ctr"/>
                      <a:r>
                        <a:rPr lang="en-IN">
                          <a:effectLst/>
                        </a:rPr>
                        <a:t>ORGANIZATION_TYPE</a:t>
                      </a:r>
                    </a:p>
                  </a:txBody>
                  <a:tcPr marL="38100" marR="38100" marT="38100" marB="38100" anchor="ctr"/>
                </a:tc>
                <a:tc>
                  <a:txBody>
                    <a:bodyPr/>
                    <a:lstStyle/>
                    <a:p>
                      <a:pPr algn="l" fontAlgn="ctr"/>
                      <a:r>
                        <a:rPr lang="en-IN">
                          <a:effectLst/>
                        </a:rPr>
                        <a:t>None</a:t>
                      </a:r>
                    </a:p>
                  </a:txBody>
                  <a:tcPr marL="38100" marR="38100" marT="38100" marB="38100" anchor="ctr"/>
                </a:tc>
                <a:tc>
                  <a:txBody>
                    <a:bodyPr/>
                    <a:lstStyle/>
                    <a:p>
                      <a:pPr algn="l" fontAlgn="ctr"/>
                      <a:r>
                        <a:rPr lang="en-IN">
                          <a:effectLst/>
                        </a:rPr>
                        <a:t>None</a:t>
                      </a:r>
                    </a:p>
                  </a:txBody>
                  <a:tcPr marL="38100" marR="38100" marT="38100" marB="38100" anchor="ctr"/>
                </a:tc>
                <a:tc>
                  <a:txBody>
                    <a:bodyPr/>
                    <a:lstStyle/>
                    <a:p>
                      <a:pPr algn="l" fontAlgn="ctr"/>
                      <a:r>
                        <a:rPr lang="en-IN">
                          <a:effectLst/>
                        </a:rPr>
                        <a:t>Transport Type 3</a:t>
                      </a:r>
                    </a:p>
                  </a:txBody>
                  <a:tcPr marL="38100" marR="38100" marT="38100" marB="38100" anchor="ctr"/>
                </a:tc>
                <a:tc>
                  <a:txBody>
                    <a:bodyPr/>
                    <a:lstStyle/>
                    <a:p>
                      <a:pPr algn="l" fontAlgn="ctr"/>
                      <a:r>
                        <a:rPr lang="en-IN" dirty="0">
                          <a:effectLst/>
                        </a:rPr>
                        <a:t>Bank</a:t>
                      </a:r>
                    </a:p>
                  </a:txBody>
                  <a:tcPr marL="38100" marR="38100" marT="38100" marB="38100" anchor="ctr"/>
                </a:tc>
                <a:extLst>
                  <a:ext uri="{0D108BD9-81ED-4DB2-BD59-A6C34878D82A}">
                    <a16:rowId xmlns:a16="http://schemas.microsoft.com/office/drawing/2014/main" val="3845185081"/>
                  </a:ext>
                </a:extLst>
              </a:tr>
            </a:tbl>
          </a:graphicData>
        </a:graphic>
      </p:graphicFrame>
    </p:spTree>
    <p:extLst>
      <p:ext uri="{BB962C8B-B14F-4D97-AF65-F5344CB8AC3E}">
        <p14:creationId xmlns:p14="http://schemas.microsoft.com/office/powerpoint/2010/main" val="196449755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3617" y="365126"/>
            <a:ext cx="10515600" cy="806852"/>
          </a:xfrm>
        </p:spPr>
        <p:txBody>
          <a:bodyPr/>
          <a:lstStyle/>
          <a:p>
            <a:pPr algn="ctr"/>
            <a:r>
              <a:rPr lang="en-US" dirty="0" smtClean="0"/>
              <a:t>CHARACTER- CREDIT WORTHINESS</a:t>
            </a:r>
            <a:endParaRPr lang="en-US" dirty="0"/>
          </a:p>
        </p:txBody>
      </p:sp>
      <p:sp>
        <p:nvSpPr>
          <p:cNvPr id="3" name="Content Placeholder 2"/>
          <p:cNvSpPr>
            <a:spLocks noGrp="1"/>
          </p:cNvSpPr>
          <p:nvPr>
            <p:ph idx="1"/>
          </p:nvPr>
        </p:nvSpPr>
        <p:spPr>
          <a:xfrm>
            <a:off x="838199" y="1352282"/>
            <a:ext cx="10924309" cy="5193991"/>
          </a:xfrm>
        </p:spPr>
        <p:txBody>
          <a:bodyPr>
            <a:normAutofit/>
          </a:bodyPr>
          <a:lstStyle/>
          <a:p>
            <a:r>
              <a:rPr lang="en-GB" dirty="0"/>
              <a:t>Calls to Credit Bureau</a:t>
            </a:r>
          </a:p>
          <a:p>
            <a:r>
              <a:rPr lang="en-GB" dirty="0"/>
              <a:t>Credit history - How many previous applications were rejected?</a:t>
            </a:r>
          </a:p>
          <a:p>
            <a:pPr lvl="1"/>
            <a:r>
              <a:rPr lang="en-GB" dirty="0"/>
              <a:t>Rejected loan application</a:t>
            </a:r>
          </a:p>
          <a:p>
            <a:pPr lvl="1"/>
            <a:r>
              <a:rPr lang="en-GB" dirty="0"/>
              <a:t>Defaulted on several debt payments</a:t>
            </a:r>
          </a:p>
          <a:p>
            <a:pPr lvl="1"/>
            <a:r>
              <a:rPr lang="en-GB" dirty="0"/>
              <a:t>Difficulty getting a job</a:t>
            </a:r>
          </a:p>
          <a:p>
            <a:pPr lvl="1"/>
            <a:r>
              <a:rPr lang="en-GB" dirty="0"/>
              <a:t>Difficulty getting an apartment to rent</a:t>
            </a:r>
          </a:p>
          <a:p>
            <a:r>
              <a:rPr lang="en-GB" dirty="0"/>
              <a:t>Social </a:t>
            </a:r>
            <a:r>
              <a:rPr lang="en-GB" dirty="0" smtClean="0"/>
              <a:t>Circle</a:t>
            </a:r>
          </a:p>
          <a:p>
            <a:r>
              <a:rPr lang="en-GB" dirty="0" smtClean="0"/>
              <a:t>This data is present in the Previous data application dataset</a:t>
            </a:r>
            <a:endParaRPr lang="en-GB" dirty="0"/>
          </a:p>
          <a:p>
            <a:endParaRPr lang="en-US" dirty="0" smtClean="0"/>
          </a:p>
          <a:p>
            <a:pPr marL="0" indent="0">
              <a:buNone/>
            </a:pPr>
            <a:endParaRPr lang="en-US" dirty="0" smtClean="0"/>
          </a:p>
          <a:p>
            <a:endParaRPr lang="en-US" dirty="0"/>
          </a:p>
        </p:txBody>
      </p:sp>
    </p:spTree>
    <p:extLst>
      <p:ext uri="{BB962C8B-B14F-4D97-AF65-F5344CB8AC3E}">
        <p14:creationId xmlns:p14="http://schemas.microsoft.com/office/powerpoint/2010/main" val="26796125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4509" y="367099"/>
            <a:ext cx="10515600" cy="806852"/>
          </a:xfrm>
        </p:spPr>
        <p:txBody>
          <a:bodyPr>
            <a:normAutofit fontScale="90000"/>
          </a:bodyPr>
          <a:lstStyle/>
          <a:p>
            <a:pPr algn="ctr"/>
            <a:r>
              <a:rPr lang="en-GB" dirty="0" smtClean="0"/>
              <a:t>Credit history: a borrower's reputation or track record for </a:t>
            </a:r>
            <a:r>
              <a:rPr lang="en-GB" dirty="0"/>
              <a:t>repaying debts</a:t>
            </a:r>
            <a:br>
              <a:rPr lang="en-GB" dirty="0"/>
            </a:br>
            <a:endParaRPr lang="en-US" dirty="0"/>
          </a:p>
        </p:txBody>
      </p:sp>
      <p:sp>
        <p:nvSpPr>
          <p:cNvPr id="3" name="Content Placeholder 2"/>
          <p:cNvSpPr>
            <a:spLocks noGrp="1"/>
          </p:cNvSpPr>
          <p:nvPr>
            <p:ph idx="1"/>
          </p:nvPr>
        </p:nvSpPr>
        <p:spPr>
          <a:xfrm>
            <a:off x="838199" y="1352282"/>
            <a:ext cx="10924309" cy="5193991"/>
          </a:xfrm>
        </p:spPr>
        <p:txBody>
          <a:bodyPr>
            <a:normAutofit/>
          </a:bodyPr>
          <a:lstStyle/>
          <a:p>
            <a:endParaRPr lang="en-US" dirty="0" smtClean="0"/>
          </a:p>
          <a:p>
            <a:pPr marL="0" indent="0" algn="ctr">
              <a:buNone/>
            </a:pPr>
            <a:r>
              <a:rPr lang="en-US" b="1" dirty="0" smtClean="0"/>
              <a:t>HANDLING </a:t>
            </a:r>
            <a:r>
              <a:rPr lang="en-US" b="1" dirty="0"/>
              <a:t>MISSING </a:t>
            </a:r>
            <a:r>
              <a:rPr lang="en-US" b="1" dirty="0" smtClean="0"/>
              <a:t>DATA</a:t>
            </a:r>
            <a:endParaRPr lang="en-US" b="1" dirty="0" smtClean="0"/>
          </a:p>
        </p:txBody>
      </p:sp>
      <p:sp>
        <p:nvSpPr>
          <p:cNvPr id="5" name="Content Placeholder 2"/>
          <p:cNvSpPr txBox="1">
            <a:spLocks/>
          </p:cNvSpPr>
          <p:nvPr/>
        </p:nvSpPr>
        <p:spPr>
          <a:xfrm>
            <a:off x="694509" y="2837093"/>
            <a:ext cx="10924309" cy="519399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dirty="0" smtClean="0"/>
              <a:t>AMT_DOWN_PAYMENT, RATE_DOWN_PAYMENT, RATE_INTEREST_PRIMARY, RATE_INTEREST_PRIVILEDGED, DAYS_FIRST_DRAWING, DAYS_FIRST_DUE, DAYS_LAST_DUE</a:t>
            </a:r>
          </a:p>
          <a:p>
            <a:r>
              <a:rPr lang="en-US" dirty="0" smtClean="0"/>
              <a:t>DAYS_TERMINATION, NFLAG_INSURED_ON_APPROVAL, NAME_TYPE_SUITE, NAME_CASH_LOAN, </a:t>
            </a:r>
          </a:p>
          <a:p>
            <a:r>
              <a:rPr lang="en-US" dirty="0" smtClean="0"/>
              <a:t>NAME_PRODUCT_TYPE, NAME_SELLER_INDUSTRY,NAME_GOODS_CATEGORY</a:t>
            </a:r>
          </a:p>
          <a:p>
            <a:r>
              <a:rPr lang="en-US" dirty="0" smtClean="0"/>
              <a:t>All the above mentioned rows have about 40% data missing, thus the above mentioned columns are dropped from the </a:t>
            </a:r>
            <a:r>
              <a:rPr lang="en-US" dirty="0" err="1" smtClean="0"/>
              <a:t>dataframe</a:t>
            </a:r>
            <a:endParaRPr lang="en-US" dirty="0" smtClean="0"/>
          </a:p>
          <a:p>
            <a:r>
              <a:rPr lang="en-US" dirty="0" smtClean="0"/>
              <a:t>AMT_ANNUITY, AMT_GOODS_PRICE,CNT_PAYMENT has about 23% data missing</a:t>
            </a:r>
          </a:p>
          <a:p>
            <a:endParaRPr lang="en-US" dirty="0" smtClean="0"/>
          </a:p>
          <a:p>
            <a:pPr marL="0" indent="0">
              <a:buFont typeface="Wingdings 3" charset="2"/>
              <a:buNone/>
            </a:pPr>
            <a:endParaRPr lang="en-US" dirty="0" smtClean="0"/>
          </a:p>
          <a:p>
            <a:endParaRPr lang="en-US" dirty="0"/>
          </a:p>
        </p:txBody>
      </p:sp>
      <p:sp>
        <p:nvSpPr>
          <p:cNvPr id="6" name="Rectangle 2"/>
          <p:cNvSpPr>
            <a:spLocks noChangeArrowheads="1"/>
          </p:cNvSpPr>
          <p:nvPr/>
        </p:nvSpPr>
        <p:spPr bwMode="auto">
          <a:xfrm>
            <a:off x="0" y="90100"/>
            <a:ext cx="65" cy="276999"/>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84220483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3617" y="365126"/>
            <a:ext cx="10515600" cy="806852"/>
          </a:xfrm>
        </p:spPr>
        <p:txBody>
          <a:bodyPr/>
          <a:lstStyle/>
          <a:p>
            <a:pPr algn="ctr"/>
            <a:r>
              <a:rPr lang="en-US" dirty="0" smtClean="0"/>
              <a:t>ANALYSIS OF APPLICATIONS</a:t>
            </a:r>
            <a:endParaRPr lang="en-US" dirty="0"/>
          </a:p>
        </p:txBody>
      </p:sp>
      <p:sp>
        <p:nvSpPr>
          <p:cNvPr id="3" name="Content Placeholder 2"/>
          <p:cNvSpPr>
            <a:spLocks noGrp="1"/>
          </p:cNvSpPr>
          <p:nvPr>
            <p:ph idx="1"/>
          </p:nvPr>
        </p:nvSpPr>
        <p:spPr>
          <a:xfrm>
            <a:off x="838199" y="1352282"/>
            <a:ext cx="10924309" cy="5193991"/>
          </a:xfrm>
        </p:spPr>
        <p:txBody>
          <a:bodyPr>
            <a:normAutofit/>
          </a:bodyPr>
          <a:lstStyle/>
          <a:p>
            <a:endParaRPr lang="en-US" dirty="0" smtClean="0"/>
          </a:p>
          <a:p>
            <a:pPr marL="0" indent="0">
              <a:buNone/>
            </a:pPr>
            <a:endParaRPr lang="en-US" dirty="0" smtClean="0"/>
          </a:p>
          <a:p>
            <a:endParaRPr lang="en-US" dirty="0"/>
          </a:p>
        </p:txBody>
      </p:sp>
      <p:sp>
        <p:nvSpPr>
          <p:cNvPr id="5" name="Content Placeholder 2"/>
          <p:cNvSpPr txBox="1">
            <a:spLocks/>
          </p:cNvSpPr>
          <p:nvPr/>
        </p:nvSpPr>
        <p:spPr>
          <a:xfrm>
            <a:off x="990599" y="1504682"/>
            <a:ext cx="10924309" cy="519399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dirty="0" smtClean="0"/>
              <a:t>Group by is done on the basis of SK_ID_CURR, this step would show how many previous applications were there and what were it’s status (viz. Approved, rejected etc.)</a:t>
            </a:r>
          </a:p>
          <a:p>
            <a:r>
              <a:rPr lang="en-US" dirty="0" smtClean="0"/>
              <a:t>Summary of Previous applications:</a:t>
            </a:r>
          </a:p>
          <a:p>
            <a:endParaRPr lang="en-US" dirty="0"/>
          </a:p>
          <a:p>
            <a:endParaRPr lang="en-US" dirty="0" smtClean="0"/>
          </a:p>
          <a:p>
            <a:endParaRPr lang="en-US" dirty="0"/>
          </a:p>
          <a:p>
            <a:endParaRPr lang="en-US" dirty="0" smtClean="0"/>
          </a:p>
          <a:p>
            <a:endParaRPr lang="en-US" dirty="0"/>
          </a:p>
          <a:p>
            <a:endParaRPr lang="en-US" dirty="0" smtClean="0"/>
          </a:p>
          <a:p>
            <a:r>
              <a:rPr lang="en-US" dirty="0" smtClean="0"/>
              <a:t>Other than Previous, Approved and rejected other types of applications are clubbed as OTHERS as their quantity is less</a:t>
            </a:r>
          </a:p>
          <a:p>
            <a:endParaRPr lang="en-US" dirty="0" smtClean="0"/>
          </a:p>
          <a:p>
            <a:endParaRPr lang="en-US" dirty="0" smtClean="0"/>
          </a:p>
          <a:p>
            <a:pPr marL="0" indent="0">
              <a:buFont typeface="Wingdings 3" charset="2"/>
              <a:buNone/>
            </a:pPr>
            <a:endParaRPr lang="en-US" dirty="0" smtClean="0"/>
          </a:p>
          <a:p>
            <a:endParaRPr lang="en-US" dirty="0"/>
          </a:p>
        </p:txBody>
      </p:sp>
      <p:sp>
        <p:nvSpPr>
          <p:cNvPr id="6" name="Rectangle 2"/>
          <p:cNvSpPr>
            <a:spLocks noChangeArrowheads="1"/>
          </p:cNvSpPr>
          <p:nvPr/>
        </p:nvSpPr>
        <p:spPr bwMode="auto">
          <a:xfrm>
            <a:off x="0" y="90100"/>
            <a:ext cx="65" cy="276999"/>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991537270"/>
              </p:ext>
            </p:extLst>
          </p:nvPr>
        </p:nvGraphicFramePr>
        <p:xfrm>
          <a:off x="1287416" y="2861974"/>
          <a:ext cx="8128002" cy="1737360"/>
        </p:xfrm>
        <a:graphic>
          <a:graphicData uri="http://schemas.openxmlformats.org/drawingml/2006/table">
            <a:tbl>
              <a:tblPr firstRow="1" bandRow="1">
                <a:tableStyleId>{5C22544A-7EE6-4342-B048-85BDC9FD1C3A}</a:tableStyleId>
              </a:tblPr>
              <a:tblGrid>
                <a:gridCol w="1103086">
                  <a:extLst>
                    <a:ext uri="{9D8B030D-6E8A-4147-A177-3AD203B41FA5}">
                      <a16:colId xmlns:a16="http://schemas.microsoft.com/office/drawing/2014/main" val="1285284516"/>
                    </a:ext>
                  </a:extLst>
                </a:gridCol>
                <a:gridCol w="1789611">
                  <a:extLst>
                    <a:ext uri="{9D8B030D-6E8A-4147-A177-3AD203B41FA5}">
                      <a16:colId xmlns:a16="http://schemas.microsoft.com/office/drawing/2014/main" val="683725956"/>
                    </a:ext>
                  </a:extLst>
                </a:gridCol>
                <a:gridCol w="1214846">
                  <a:extLst>
                    <a:ext uri="{9D8B030D-6E8A-4147-A177-3AD203B41FA5}">
                      <a16:colId xmlns:a16="http://schemas.microsoft.com/office/drawing/2014/main" val="1780013411"/>
                    </a:ext>
                  </a:extLst>
                </a:gridCol>
                <a:gridCol w="1311125">
                  <a:extLst>
                    <a:ext uri="{9D8B030D-6E8A-4147-A177-3AD203B41FA5}">
                      <a16:colId xmlns:a16="http://schemas.microsoft.com/office/drawing/2014/main" val="325576323"/>
                    </a:ext>
                  </a:extLst>
                </a:gridCol>
                <a:gridCol w="1354667">
                  <a:extLst>
                    <a:ext uri="{9D8B030D-6E8A-4147-A177-3AD203B41FA5}">
                      <a16:colId xmlns:a16="http://schemas.microsoft.com/office/drawing/2014/main" val="1284016341"/>
                    </a:ext>
                  </a:extLst>
                </a:gridCol>
                <a:gridCol w="1354667">
                  <a:extLst>
                    <a:ext uri="{9D8B030D-6E8A-4147-A177-3AD203B41FA5}">
                      <a16:colId xmlns:a16="http://schemas.microsoft.com/office/drawing/2014/main" val="3807809144"/>
                    </a:ext>
                  </a:extLst>
                </a:gridCol>
              </a:tblGrid>
              <a:tr h="370840">
                <a:tc>
                  <a:txBody>
                    <a:bodyPr/>
                    <a:lstStyle/>
                    <a:p>
                      <a:endParaRPr lang="en-IN"/>
                    </a:p>
                  </a:txBody>
                  <a:tcPr marL="38100" marR="38100" marT="38100" marB="38100" anchor="ctr"/>
                </a:tc>
                <a:tc>
                  <a:txBody>
                    <a:bodyPr/>
                    <a:lstStyle/>
                    <a:p>
                      <a:pPr algn="l" fontAlgn="ctr"/>
                      <a:r>
                        <a:rPr lang="en-IN" b="1" dirty="0">
                          <a:effectLst/>
                        </a:rPr>
                        <a:t/>
                      </a:r>
                      <a:br>
                        <a:rPr lang="en-IN" b="1" dirty="0">
                          <a:effectLst/>
                        </a:rPr>
                      </a:br>
                      <a:r>
                        <a:rPr lang="en-IN" b="1" dirty="0">
                          <a:effectLst/>
                        </a:rPr>
                        <a:t>Total </a:t>
                      </a:r>
                      <a:r>
                        <a:rPr lang="en-IN" b="1" dirty="0" err="1">
                          <a:effectLst/>
                        </a:rPr>
                        <a:t>Prev</a:t>
                      </a:r>
                      <a:r>
                        <a:rPr lang="en-IN" b="1" dirty="0">
                          <a:effectLst/>
                        </a:rPr>
                        <a:t> Apps</a:t>
                      </a:r>
                    </a:p>
                  </a:txBody>
                  <a:tcPr marL="38100" marR="38100" marT="38100" marB="38100" anchor="ctr"/>
                </a:tc>
                <a:tc>
                  <a:txBody>
                    <a:bodyPr/>
                    <a:lstStyle/>
                    <a:p>
                      <a:pPr algn="l" fontAlgn="ctr"/>
                      <a:r>
                        <a:rPr lang="en-IN" b="1">
                          <a:effectLst/>
                        </a:rPr>
                        <a:t>Approved</a:t>
                      </a:r>
                    </a:p>
                  </a:txBody>
                  <a:tcPr marL="38100" marR="38100" marT="38100" marB="38100" anchor="ctr"/>
                </a:tc>
                <a:tc>
                  <a:txBody>
                    <a:bodyPr/>
                    <a:lstStyle/>
                    <a:p>
                      <a:pPr algn="l" fontAlgn="ctr"/>
                      <a:r>
                        <a:rPr lang="en-IN" b="1">
                          <a:effectLst/>
                        </a:rPr>
                        <a:t>Canceled</a:t>
                      </a:r>
                    </a:p>
                  </a:txBody>
                  <a:tcPr marL="38100" marR="38100" marT="38100" marB="38100" anchor="ctr"/>
                </a:tc>
                <a:tc>
                  <a:txBody>
                    <a:bodyPr/>
                    <a:lstStyle/>
                    <a:p>
                      <a:pPr algn="l" fontAlgn="ctr"/>
                      <a:r>
                        <a:rPr lang="en-IN" b="1" dirty="0">
                          <a:effectLst/>
                        </a:rPr>
                        <a:t>Refused</a:t>
                      </a:r>
                    </a:p>
                  </a:txBody>
                  <a:tcPr marL="38100" marR="38100" marT="38100" marB="38100" anchor="ctr"/>
                </a:tc>
                <a:tc>
                  <a:txBody>
                    <a:bodyPr/>
                    <a:lstStyle/>
                    <a:p>
                      <a:pPr algn="l" fontAlgn="ctr"/>
                      <a:r>
                        <a:rPr lang="en-IN" b="1" dirty="0">
                          <a:effectLst/>
                        </a:rPr>
                        <a:t>Unused offer</a:t>
                      </a:r>
                    </a:p>
                  </a:txBody>
                  <a:tcPr marL="38100" marR="38100" marT="38100" marB="38100" anchor="ctr"/>
                </a:tc>
                <a:extLst>
                  <a:ext uri="{0D108BD9-81ED-4DB2-BD59-A6C34878D82A}">
                    <a16:rowId xmlns:a16="http://schemas.microsoft.com/office/drawing/2014/main" val="2918689152"/>
                  </a:ext>
                </a:extLst>
              </a:tr>
              <a:tr h="370840">
                <a:tc>
                  <a:txBody>
                    <a:bodyPr/>
                    <a:lstStyle/>
                    <a:p>
                      <a:pPr algn="l" fontAlgn="ctr"/>
                      <a:r>
                        <a:rPr lang="en-IN" b="1">
                          <a:effectLst/>
                        </a:rPr>
                        <a:t>TARGET</a:t>
                      </a:r>
                    </a:p>
                  </a:txBody>
                  <a:tcPr marL="38100" marR="38100" marT="38100" marB="38100" anchor="ctr"/>
                </a:tc>
                <a:tc>
                  <a:txBody>
                    <a:bodyPr/>
                    <a:lstStyle/>
                    <a:p>
                      <a:pPr algn="l" fontAlgn="ctr"/>
                      <a:endParaRPr lang="en-IN" b="1">
                        <a:effectLst/>
                      </a:endParaRPr>
                    </a:p>
                  </a:txBody>
                  <a:tcPr marL="38100" marR="38100" marT="38100" marB="38100" anchor="ctr"/>
                </a:tc>
                <a:tc>
                  <a:txBody>
                    <a:bodyPr/>
                    <a:lstStyle/>
                    <a:p>
                      <a:pPr algn="l" fontAlgn="ctr"/>
                      <a:endParaRPr lang="en-IN" b="1">
                        <a:effectLst/>
                      </a:endParaRPr>
                    </a:p>
                  </a:txBody>
                  <a:tcPr marL="38100" marR="38100" marT="38100" marB="38100" anchor="ctr"/>
                </a:tc>
                <a:tc>
                  <a:txBody>
                    <a:bodyPr/>
                    <a:lstStyle/>
                    <a:p>
                      <a:pPr algn="l" fontAlgn="ctr"/>
                      <a:endParaRPr lang="en-IN" b="1">
                        <a:effectLst/>
                      </a:endParaRPr>
                    </a:p>
                  </a:txBody>
                  <a:tcPr marL="38100" marR="38100" marT="38100" marB="38100" anchor="ctr"/>
                </a:tc>
                <a:tc>
                  <a:txBody>
                    <a:bodyPr/>
                    <a:lstStyle/>
                    <a:p>
                      <a:pPr algn="l" fontAlgn="ctr"/>
                      <a:endParaRPr lang="en-IN" b="1">
                        <a:effectLst/>
                      </a:endParaRPr>
                    </a:p>
                  </a:txBody>
                  <a:tcPr marL="38100" marR="38100" marT="38100" marB="38100" anchor="ctr"/>
                </a:tc>
                <a:tc>
                  <a:txBody>
                    <a:bodyPr/>
                    <a:lstStyle/>
                    <a:p>
                      <a:pPr algn="l" fontAlgn="ctr"/>
                      <a:endParaRPr lang="en-IN" b="1">
                        <a:effectLst/>
                      </a:endParaRPr>
                    </a:p>
                  </a:txBody>
                  <a:tcPr marL="38100" marR="38100" marT="38100" marB="38100" anchor="ctr"/>
                </a:tc>
                <a:extLst>
                  <a:ext uri="{0D108BD9-81ED-4DB2-BD59-A6C34878D82A}">
                    <a16:rowId xmlns:a16="http://schemas.microsoft.com/office/drawing/2014/main" val="3889034171"/>
                  </a:ext>
                </a:extLst>
              </a:tr>
              <a:tr h="370840">
                <a:tc>
                  <a:txBody>
                    <a:bodyPr/>
                    <a:lstStyle/>
                    <a:p>
                      <a:pPr algn="l" fontAlgn="ctr"/>
                      <a:r>
                        <a:rPr lang="en-IN" b="1">
                          <a:effectLst/>
                        </a:rPr>
                        <a:t>0</a:t>
                      </a:r>
                    </a:p>
                  </a:txBody>
                  <a:tcPr marL="38100" marR="38100" marT="38100" marB="38100" anchor="ctr"/>
                </a:tc>
                <a:tc>
                  <a:txBody>
                    <a:bodyPr/>
                    <a:lstStyle/>
                    <a:p>
                      <a:pPr algn="l" fontAlgn="ctr"/>
                      <a:r>
                        <a:rPr lang="en-IN">
                          <a:effectLst/>
                        </a:rPr>
                        <a:t>91.35</a:t>
                      </a:r>
                    </a:p>
                  </a:txBody>
                  <a:tcPr marL="38100" marR="38100" marT="38100" marB="38100" anchor="ctr"/>
                </a:tc>
                <a:tc>
                  <a:txBody>
                    <a:bodyPr/>
                    <a:lstStyle/>
                    <a:p>
                      <a:pPr algn="l" fontAlgn="ctr"/>
                      <a:r>
                        <a:rPr lang="en-IN">
                          <a:effectLst/>
                        </a:rPr>
                        <a:t>92.41</a:t>
                      </a:r>
                    </a:p>
                  </a:txBody>
                  <a:tcPr marL="38100" marR="38100" marT="38100" marB="38100" anchor="ctr"/>
                </a:tc>
                <a:tc>
                  <a:txBody>
                    <a:bodyPr/>
                    <a:lstStyle/>
                    <a:p>
                      <a:pPr algn="l" fontAlgn="ctr"/>
                      <a:r>
                        <a:rPr lang="en-IN">
                          <a:effectLst/>
                        </a:rPr>
                        <a:t>90.82</a:t>
                      </a:r>
                    </a:p>
                  </a:txBody>
                  <a:tcPr marL="38100" marR="38100" marT="38100" marB="38100" anchor="ctr"/>
                </a:tc>
                <a:tc>
                  <a:txBody>
                    <a:bodyPr/>
                    <a:lstStyle/>
                    <a:p>
                      <a:pPr algn="l" fontAlgn="ctr"/>
                      <a:r>
                        <a:rPr lang="en-IN">
                          <a:effectLst/>
                        </a:rPr>
                        <a:t>88.0</a:t>
                      </a:r>
                    </a:p>
                  </a:txBody>
                  <a:tcPr marL="38100" marR="38100" marT="38100" marB="38100" anchor="ctr"/>
                </a:tc>
                <a:tc>
                  <a:txBody>
                    <a:bodyPr/>
                    <a:lstStyle/>
                    <a:p>
                      <a:pPr algn="l" fontAlgn="ctr"/>
                      <a:r>
                        <a:rPr lang="en-IN">
                          <a:effectLst/>
                        </a:rPr>
                        <a:t>91.77</a:t>
                      </a:r>
                    </a:p>
                  </a:txBody>
                  <a:tcPr marL="38100" marR="38100" marT="38100" marB="38100" anchor="ctr"/>
                </a:tc>
                <a:extLst>
                  <a:ext uri="{0D108BD9-81ED-4DB2-BD59-A6C34878D82A}">
                    <a16:rowId xmlns:a16="http://schemas.microsoft.com/office/drawing/2014/main" val="797433554"/>
                  </a:ext>
                </a:extLst>
              </a:tr>
              <a:tr h="370840">
                <a:tc>
                  <a:txBody>
                    <a:bodyPr/>
                    <a:lstStyle/>
                    <a:p>
                      <a:pPr algn="l" fontAlgn="ctr"/>
                      <a:r>
                        <a:rPr lang="en-IN" b="1">
                          <a:effectLst/>
                        </a:rPr>
                        <a:t>1</a:t>
                      </a:r>
                    </a:p>
                  </a:txBody>
                  <a:tcPr marL="38100" marR="38100" marT="38100" marB="38100" anchor="ctr"/>
                </a:tc>
                <a:tc>
                  <a:txBody>
                    <a:bodyPr/>
                    <a:lstStyle/>
                    <a:p>
                      <a:pPr algn="l" fontAlgn="ctr"/>
                      <a:r>
                        <a:rPr lang="en-IN">
                          <a:effectLst/>
                        </a:rPr>
                        <a:t>8.65</a:t>
                      </a:r>
                    </a:p>
                  </a:txBody>
                  <a:tcPr marL="38100" marR="38100" marT="38100" marB="38100" anchor="ctr"/>
                </a:tc>
                <a:tc>
                  <a:txBody>
                    <a:bodyPr/>
                    <a:lstStyle/>
                    <a:p>
                      <a:pPr algn="l" fontAlgn="ctr"/>
                      <a:r>
                        <a:rPr lang="en-IN">
                          <a:effectLst/>
                        </a:rPr>
                        <a:t>7.59</a:t>
                      </a:r>
                    </a:p>
                  </a:txBody>
                  <a:tcPr marL="38100" marR="38100" marT="38100" marB="38100" anchor="ctr"/>
                </a:tc>
                <a:tc>
                  <a:txBody>
                    <a:bodyPr/>
                    <a:lstStyle/>
                    <a:p>
                      <a:pPr algn="l" fontAlgn="ctr"/>
                      <a:r>
                        <a:rPr lang="en-IN">
                          <a:effectLst/>
                        </a:rPr>
                        <a:t>9.18</a:t>
                      </a:r>
                    </a:p>
                  </a:txBody>
                  <a:tcPr marL="38100" marR="38100" marT="38100" marB="38100" anchor="ctr"/>
                </a:tc>
                <a:tc>
                  <a:txBody>
                    <a:bodyPr/>
                    <a:lstStyle/>
                    <a:p>
                      <a:pPr algn="l" fontAlgn="ctr"/>
                      <a:r>
                        <a:rPr lang="en-IN">
                          <a:effectLst/>
                        </a:rPr>
                        <a:t>12.0</a:t>
                      </a:r>
                    </a:p>
                  </a:txBody>
                  <a:tcPr marL="38100" marR="38100" marT="38100" marB="38100" anchor="ctr"/>
                </a:tc>
                <a:tc>
                  <a:txBody>
                    <a:bodyPr/>
                    <a:lstStyle/>
                    <a:p>
                      <a:pPr algn="l" fontAlgn="ctr"/>
                      <a:r>
                        <a:rPr lang="en-IN" dirty="0">
                          <a:effectLst/>
                        </a:rPr>
                        <a:t>8.23</a:t>
                      </a:r>
                    </a:p>
                  </a:txBody>
                  <a:tcPr marL="38100" marR="38100" marT="38100" marB="38100" anchor="ctr"/>
                </a:tc>
                <a:extLst>
                  <a:ext uri="{0D108BD9-81ED-4DB2-BD59-A6C34878D82A}">
                    <a16:rowId xmlns:a16="http://schemas.microsoft.com/office/drawing/2014/main" val="1567894379"/>
                  </a:ext>
                </a:extLst>
              </a:tr>
            </a:tbl>
          </a:graphicData>
        </a:graphic>
      </p:graphicFrame>
    </p:spTree>
    <p:extLst>
      <p:ext uri="{BB962C8B-B14F-4D97-AF65-F5344CB8AC3E}">
        <p14:creationId xmlns:p14="http://schemas.microsoft.com/office/powerpoint/2010/main" val="183546509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3617" y="365126"/>
            <a:ext cx="10515600" cy="806852"/>
          </a:xfrm>
        </p:spPr>
        <p:txBody>
          <a:bodyPr/>
          <a:lstStyle/>
          <a:p>
            <a:pPr algn="ctr"/>
            <a:r>
              <a:rPr lang="en-US" dirty="0" smtClean="0"/>
              <a:t>ANALYSIS OF APPLICATIONS</a:t>
            </a:r>
            <a:endParaRPr lang="en-US" dirty="0"/>
          </a:p>
        </p:txBody>
      </p:sp>
      <p:sp>
        <p:nvSpPr>
          <p:cNvPr id="3" name="Content Placeholder 2"/>
          <p:cNvSpPr>
            <a:spLocks noGrp="1"/>
          </p:cNvSpPr>
          <p:nvPr>
            <p:ph idx="1"/>
          </p:nvPr>
        </p:nvSpPr>
        <p:spPr>
          <a:xfrm>
            <a:off x="838199" y="1352282"/>
            <a:ext cx="10924309" cy="5193991"/>
          </a:xfrm>
        </p:spPr>
        <p:txBody>
          <a:bodyPr>
            <a:normAutofit/>
          </a:bodyPr>
          <a:lstStyle/>
          <a:p>
            <a:endParaRPr lang="en-US" dirty="0" smtClean="0"/>
          </a:p>
          <a:p>
            <a:pPr marL="0" indent="0">
              <a:buNone/>
            </a:pPr>
            <a:endParaRPr lang="en-US" dirty="0" smtClean="0"/>
          </a:p>
          <a:p>
            <a:endParaRPr lang="en-US" dirty="0"/>
          </a:p>
        </p:txBody>
      </p:sp>
      <p:sp>
        <p:nvSpPr>
          <p:cNvPr id="5" name="Content Placeholder 2"/>
          <p:cNvSpPr txBox="1">
            <a:spLocks/>
          </p:cNvSpPr>
          <p:nvPr/>
        </p:nvSpPr>
        <p:spPr>
          <a:xfrm>
            <a:off x="990599" y="1504682"/>
            <a:ext cx="10924309" cy="519399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endParaRPr lang="en-US" dirty="0" smtClean="0"/>
          </a:p>
          <a:p>
            <a:endParaRPr lang="en-US" dirty="0" smtClean="0"/>
          </a:p>
          <a:p>
            <a:pPr marL="0" indent="0">
              <a:buFont typeface="Wingdings 3" charset="2"/>
              <a:buNone/>
            </a:pPr>
            <a:endParaRPr lang="en-US" dirty="0" smtClean="0"/>
          </a:p>
          <a:p>
            <a:endParaRPr lang="en-US" dirty="0"/>
          </a:p>
        </p:txBody>
      </p:sp>
      <p:sp>
        <p:nvSpPr>
          <p:cNvPr id="6" name="Rectangle 2"/>
          <p:cNvSpPr>
            <a:spLocks noChangeArrowheads="1"/>
          </p:cNvSpPr>
          <p:nvPr/>
        </p:nvSpPr>
        <p:spPr bwMode="auto">
          <a:xfrm>
            <a:off x="0" y="90100"/>
            <a:ext cx="65" cy="276999"/>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95886" y="1352282"/>
            <a:ext cx="5150834" cy="4492672"/>
          </a:xfrm>
          <a:prstGeom prst="rect">
            <a:avLst/>
          </a:prstGeom>
        </p:spPr>
      </p:pic>
    </p:spTree>
    <p:extLst>
      <p:ext uri="{BB962C8B-B14F-4D97-AF65-F5344CB8AC3E}">
        <p14:creationId xmlns:p14="http://schemas.microsoft.com/office/powerpoint/2010/main" val="157927553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3617" y="365126"/>
            <a:ext cx="10515600" cy="806852"/>
          </a:xfrm>
        </p:spPr>
        <p:txBody>
          <a:bodyPr/>
          <a:lstStyle/>
          <a:p>
            <a:pPr algn="ctr"/>
            <a:r>
              <a:rPr lang="en-US" dirty="0" smtClean="0"/>
              <a:t>UNIVARIATE ANALYSIS – PREVIOUS APPLICATIONS</a:t>
            </a:r>
            <a:endParaRPr lang="en-US" dirty="0"/>
          </a:p>
        </p:txBody>
      </p:sp>
      <p:sp>
        <p:nvSpPr>
          <p:cNvPr id="3" name="Content Placeholder 2"/>
          <p:cNvSpPr>
            <a:spLocks noGrp="1"/>
          </p:cNvSpPr>
          <p:nvPr>
            <p:ph idx="1"/>
          </p:nvPr>
        </p:nvSpPr>
        <p:spPr>
          <a:xfrm>
            <a:off x="838199" y="1352282"/>
            <a:ext cx="10924309" cy="5193991"/>
          </a:xfrm>
        </p:spPr>
        <p:txBody>
          <a:bodyPr>
            <a:normAutofit/>
          </a:bodyPr>
          <a:lstStyle/>
          <a:p>
            <a:endParaRPr lang="en-US" dirty="0" smtClean="0"/>
          </a:p>
          <a:p>
            <a:pPr marL="0" indent="0">
              <a:buNone/>
            </a:pPr>
            <a:endParaRPr lang="en-US" dirty="0" smtClean="0"/>
          </a:p>
          <a:p>
            <a:endParaRPr lang="en-US" dirty="0"/>
          </a:p>
        </p:txBody>
      </p:sp>
      <p:sp>
        <p:nvSpPr>
          <p:cNvPr id="5" name="Content Placeholder 2"/>
          <p:cNvSpPr txBox="1">
            <a:spLocks/>
          </p:cNvSpPr>
          <p:nvPr/>
        </p:nvSpPr>
        <p:spPr>
          <a:xfrm>
            <a:off x="990599" y="1504682"/>
            <a:ext cx="10924309" cy="519399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endParaRPr lang="en-US" dirty="0" smtClean="0"/>
          </a:p>
          <a:p>
            <a:endParaRPr lang="en-US" dirty="0" smtClean="0"/>
          </a:p>
          <a:p>
            <a:pPr marL="0" indent="0">
              <a:buFont typeface="Wingdings 3" charset="2"/>
              <a:buNone/>
            </a:pPr>
            <a:endParaRPr lang="en-US" dirty="0" smtClean="0"/>
          </a:p>
          <a:p>
            <a:endParaRPr lang="en-US" dirty="0"/>
          </a:p>
        </p:txBody>
      </p:sp>
      <p:sp>
        <p:nvSpPr>
          <p:cNvPr id="6" name="Rectangle 2"/>
          <p:cNvSpPr>
            <a:spLocks noChangeArrowheads="1"/>
          </p:cNvSpPr>
          <p:nvPr/>
        </p:nvSpPr>
        <p:spPr bwMode="auto">
          <a:xfrm>
            <a:off x="0" y="90100"/>
            <a:ext cx="65" cy="276999"/>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799" y="1504682"/>
            <a:ext cx="10462916" cy="4494206"/>
          </a:xfrm>
          <a:prstGeom prst="rect">
            <a:avLst/>
          </a:prstGeom>
        </p:spPr>
      </p:pic>
      <p:sp>
        <p:nvSpPr>
          <p:cNvPr id="8" name="TextBox 7"/>
          <p:cNvSpPr txBox="1"/>
          <p:nvPr/>
        </p:nvSpPr>
        <p:spPr>
          <a:xfrm>
            <a:off x="4605042" y="6087914"/>
            <a:ext cx="2318263" cy="369332"/>
          </a:xfrm>
          <a:prstGeom prst="rect">
            <a:avLst/>
          </a:prstGeom>
          <a:noFill/>
        </p:spPr>
        <p:txBody>
          <a:bodyPr wrap="none" rtlCol="0">
            <a:spAutoFit/>
          </a:bodyPr>
          <a:lstStyle/>
          <a:p>
            <a:r>
              <a:rPr lang="en-IN" dirty="0" smtClean="0"/>
              <a:t>Not much difference</a:t>
            </a:r>
            <a:endParaRPr lang="en-IN" dirty="0"/>
          </a:p>
        </p:txBody>
      </p:sp>
    </p:spTree>
    <p:extLst>
      <p:ext uri="{BB962C8B-B14F-4D97-AF65-F5344CB8AC3E}">
        <p14:creationId xmlns:p14="http://schemas.microsoft.com/office/powerpoint/2010/main" val="132886303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3617" y="365126"/>
            <a:ext cx="10515600" cy="806852"/>
          </a:xfrm>
        </p:spPr>
        <p:txBody>
          <a:bodyPr/>
          <a:lstStyle/>
          <a:p>
            <a:pPr algn="ctr"/>
            <a:r>
              <a:rPr lang="en-US" dirty="0" smtClean="0"/>
              <a:t>UNIVARIATE ANALYSIS – PREVIOUS APPLICATIONS</a:t>
            </a:r>
            <a:endParaRPr lang="en-US" dirty="0"/>
          </a:p>
        </p:txBody>
      </p:sp>
      <p:sp>
        <p:nvSpPr>
          <p:cNvPr id="3" name="Content Placeholder 2"/>
          <p:cNvSpPr>
            <a:spLocks noGrp="1"/>
          </p:cNvSpPr>
          <p:nvPr>
            <p:ph idx="1"/>
          </p:nvPr>
        </p:nvSpPr>
        <p:spPr>
          <a:xfrm>
            <a:off x="838199" y="1352282"/>
            <a:ext cx="10924309" cy="5193991"/>
          </a:xfrm>
        </p:spPr>
        <p:txBody>
          <a:bodyPr>
            <a:normAutofit/>
          </a:bodyPr>
          <a:lstStyle/>
          <a:p>
            <a:endParaRPr lang="en-US" dirty="0" smtClean="0"/>
          </a:p>
          <a:p>
            <a:pPr marL="0" indent="0">
              <a:buNone/>
            </a:pPr>
            <a:endParaRPr lang="en-US" dirty="0" smtClean="0"/>
          </a:p>
          <a:p>
            <a:endParaRPr lang="en-US" dirty="0"/>
          </a:p>
        </p:txBody>
      </p:sp>
      <p:sp>
        <p:nvSpPr>
          <p:cNvPr id="5" name="Content Placeholder 2"/>
          <p:cNvSpPr txBox="1">
            <a:spLocks/>
          </p:cNvSpPr>
          <p:nvPr/>
        </p:nvSpPr>
        <p:spPr>
          <a:xfrm>
            <a:off x="990599" y="1504682"/>
            <a:ext cx="10924309" cy="519399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endParaRPr lang="en-US" dirty="0" smtClean="0"/>
          </a:p>
          <a:p>
            <a:endParaRPr lang="en-US" dirty="0" smtClean="0"/>
          </a:p>
          <a:p>
            <a:pPr marL="0" indent="0">
              <a:buFont typeface="Wingdings 3" charset="2"/>
              <a:buNone/>
            </a:pPr>
            <a:endParaRPr lang="en-US" dirty="0" smtClean="0"/>
          </a:p>
          <a:p>
            <a:endParaRPr lang="en-US" dirty="0"/>
          </a:p>
        </p:txBody>
      </p:sp>
      <p:sp>
        <p:nvSpPr>
          <p:cNvPr id="6" name="Rectangle 2"/>
          <p:cNvSpPr>
            <a:spLocks noChangeArrowheads="1"/>
          </p:cNvSpPr>
          <p:nvPr/>
        </p:nvSpPr>
        <p:spPr bwMode="auto">
          <a:xfrm>
            <a:off x="0" y="90100"/>
            <a:ext cx="65" cy="276999"/>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8" name="TextBox 7"/>
          <p:cNvSpPr txBox="1"/>
          <p:nvPr/>
        </p:nvSpPr>
        <p:spPr>
          <a:xfrm>
            <a:off x="2148327" y="5931152"/>
            <a:ext cx="8563563" cy="369332"/>
          </a:xfrm>
          <a:prstGeom prst="rect">
            <a:avLst/>
          </a:prstGeom>
          <a:noFill/>
        </p:spPr>
        <p:txBody>
          <a:bodyPr wrap="none" rtlCol="0">
            <a:spAutoFit/>
          </a:bodyPr>
          <a:lstStyle/>
          <a:p>
            <a:r>
              <a:rPr lang="en-IN" dirty="0" smtClean="0"/>
              <a:t>This shows that if previous loans were refused, clients face difficulty in payment</a:t>
            </a:r>
            <a:endParaRPr lang="en-IN"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199" y="1141628"/>
            <a:ext cx="9873691" cy="4793886"/>
          </a:xfrm>
          <a:prstGeom prst="rect">
            <a:avLst/>
          </a:prstGeom>
        </p:spPr>
      </p:pic>
    </p:spTree>
    <p:extLst>
      <p:ext uri="{BB962C8B-B14F-4D97-AF65-F5344CB8AC3E}">
        <p14:creationId xmlns:p14="http://schemas.microsoft.com/office/powerpoint/2010/main" val="35347964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806852"/>
          </a:xfrm>
        </p:spPr>
        <p:txBody>
          <a:bodyPr>
            <a:normAutofit/>
          </a:bodyPr>
          <a:lstStyle/>
          <a:p>
            <a:pPr algn="ctr"/>
            <a:r>
              <a:rPr lang="en-US" dirty="0" smtClean="0"/>
              <a:t>BASIS OF MAKING DECISION – THE 5 C MODEL</a:t>
            </a:r>
            <a:endParaRPr lang="en-US" dirty="0"/>
          </a:p>
        </p:txBody>
      </p:sp>
      <p:sp>
        <p:nvSpPr>
          <p:cNvPr id="3" name="Content Placeholder 2"/>
          <p:cNvSpPr>
            <a:spLocks noGrp="1"/>
          </p:cNvSpPr>
          <p:nvPr>
            <p:ph idx="1"/>
          </p:nvPr>
        </p:nvSpPr>
        <p:spPr>
          <a:xfrm>
            <a:off x="838200" y="1352282"/>
            <a:ext cx="10515600" cy="4824681"/>
          </a:xfrm>
        </p:spPr>
        <p:txBody>
          <a:bodyPr>
            <a:normAutofit/>
          </a:bodyPr>
          <a:lstStyle/>
          <a:p>
            <a:endParaRPr lang="en-US" dirty="0" smtClean="0"/>
          </a:p>
          <a:p>
            <a:pPr marL="0" indent="0">
              <a:buNone/>
            </a:pPr>
            <a:endParaRPr lang="en-US" dirty="0" smtClean="0"/>
          </a:p>
          <a:p>
            <a:endParaRPr lang="en-US" dirty="0" smtClean="0"/>
          </a:p>
          <a:p>
            <a:pPr marL="0" indent="0">
              <a:buNone/>
            </a:pPr>
            <a:endParaRPr lang="en-US" dirty="0" smtClean="0"/>
          </a:p>
          <a:p>
            <a:endParaRPr lang="en-US" dirty="0"/>
          </a:p>
        </p:txBody>
      </p:sp>
      <p:sp>
        <p:nvSpPr>
          <p:cNvPr id="6" name="Content Placeholder 2"/>
          <p:cNvSpPr txBox="1">
            <a:spLocks/>
          </p:cNvSpPr>
          <p:nvPr/>
        </p:nvSpPr>
        <p:spPr>
          <a:xfrm>
            <a:off x="990600" y="1504682"/>
            <a:ext cx="10515600" cy="482468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smtClean="0"/>
          </a:p>
          <a:p>
            <a:endParaRPr lang="en-US" dirty="0" smtClean="0"/>
          </a:p>
          <a:p>
            <a:pPr marL="0" indent="0">
              <a:buFont typeface="Arial" panose="020B0604020202020204" pitchFamily="34" charset="0"/>
              <a:buNone/>
            </a:pPr>
            <a:endParaRPr lang="en-US" dirty="0" smtClean="0"/>
          </a:p>
          <a:p>
            <a:endParaRPr lang="en-US" dirty="0" smtClean="0"/>
          </a:p>
          <a:p>
            <a:pPr marL="0" indent="0">
              <a:buFont typeface="Arial" panose="020B0604020202020204" pitchFamily="34" charset="0"/>
              <a:buNone/>
            </a:pPr>
            <a:endParaRPr lang="en-US" dirty="0" smtClean="0"/>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14174" y="1504682"/>
            <a:ext cx="7035887" cy="4710071"/>
          </a:xfrm>
          <a:prstGeom prst="rect">
            <a:avLst/>
          </a:prstGeom>
        </p:spPr>
      </p:pic>
    </p:spTree>
    <p:extLst>
      <p:ext uri="{BB962C8B-B14F-4D97-AF65-F5344CB8AC3E}">
        <p14:creationId xmlns:p14="http://schemas.microsoft.com/office/powerpoint/2010/main" val="239608286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3617" y="365126"/>
            <a:ext cx="10515600" cy="806852"/>
          </a:xfrm>
        </p:spPr>
        <p:txBody>
          <a:bodyPr/>
          <a:lstStyle/>
          <a:p>
            <a:pPr algn="ctr"/>
            <a:r>
              <a:rPr lang="en-US" dirty="0" smtClean="0"/>
              <a:t>UNIVARIATE ANALYSIS – NAME CONTRACT STATUS</a:t>
            </a:r>
            <a:endParaRPr lang="en-US" dirty="0"/>
          </a:p>
        </p:txBody>
      </p:sp>
      <p:sp>
        <p:nvSpPr>
          <p:cNvPr id="3" name="Content Placeholder 2"/>
          <p:cNvSpPr>
            <a:spLocks noGrp="1"/>
          </p:cNvSpPr>
          <p:nvPr>
            <p:ph idx="1"/>
          </p:nvPr>
        </p:nvSpPr>
        <p:spPr>
          <a:xfrm>
            <a:off x="838199" y="1352282"/>
            <a:ext cx="10924309" cy="5193991"/>
          </a:xfrm>
        </p:spPr>
        <p:txBody>
          <a:bodyPr>
            <a:normAutofit/>
          </a:bodyPr>
          <a:lstStyle/>
          <a:p>
            <a:endParaRPr lang="en-US" dirty="0" smtClean="0"/>
          </a:p>
          <a:p>
            <a:pPr marL="0" indent="0">
              <a:buNone/>
            </a:pPr>
            <a:endParaRPr lang="en-US" dirty="0" smtClean="0"/>
          </a:p>
          <a:p>
            <a:endParaRPr lang="en-US" dirty="0"/>
          </a:p>
        </p:txBody>
      </p:sp>
      <p:sp>
        <p:nvSpPr>
          <p:cNvPr id="5" name="Content Placeholder 2"/>
          <p:cNvSpPr txBox="1">
            <a:spLocks/>
          </p:cNvSpPr>
          <p:nvPr/>
        </p:nvSpPr>
        <p:spPr>
          <a:xfrm>
            <a:off x="990599" y="1504682"/>
            <a:ext cx="10924309" cy="519399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endParaRPr lang="en-US" dirty="0" smtClean="0"/>
          </a:p>
          <a:p>
            <a:endParaRPr lang="en-US" dirty="0" smtClean="0"/>
          </a:p>
          <a:p>
            <a:pPr marL="0" indent="0">
              <a:buFont typeface="Wingdings 3" charset="2"/>
              <a:buNone/>
            </a:pPr>
            <a:endParaRPr lang="en-US" dirty="0" smtClean="0"/>
          </a:p>
          <a:p>
            <a:endParaRPr lang="en-US" dirty="0"/>
          </a:p>
        </p:txBody>
      </p:sp>
      <p:sp>
        <p:nvSpPr>
          <p:cNvPr id="6" name="Rectangle 2"/>
          <p:cNvSpPr>
            <a:spLocks noChangeArrowheads="1"/>
          </p:cNvSpPr>
          <p:nvPr/>
        </p:nvSpPr>
        <p:spPr bwMode="auto">
          <a:xfrm>
            <a:off x="0" y="90100"/>
            <a:ext cx="65" cy="276999"/>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8" name="TextBox 7"/>
          <p:cNvSpPr txBox="1"/>
          <p:nvPr/>
        </p:nvSpPr>
        <p:spPr>
          <a:xfrm>
            <a:off x="2148327" y="5931152"/>
            <a:ext cx="8563563" cy="369332"/>
          </a:xfrm>
          <a:prstGeom prst="rect">
            <a:avLst/>
          </a:prstGeom>
          <a:noFill/>
        </p:spPr>
        <p:txBody>
          <a:bodyPr wrap="none" rtlCol="0">
            <a:spAutoFit/>
          </a:bodyPr>
          <a:lstStyle/>
          <a:p>
            <a:r>
              <a:rPr lang="en-IN" dirty="0" smtClean="0"/>
              <a:t>This shows that if previous loans were refused, clients face difficulty in payment</a:t>
            </a:r>
            <a:endParaRPr lang="en-IN"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1751" y="852884"/>
            <a:ext cx="9771018" cy="5078268"/>
          </a:xfrm>
          <a:prstGeom prst="rect">
            <a:avLst/>
          </a:prstGeom>
        </p:spPr>
      </p:pic>
    </p:spTree>
    <p:extLst>
      <p:ext uri="{BB962C8B-B14F-4D97-AF65-F5344CB8AC3E}">
        <p14:creationId xmlns:p14="http://schemas.microsoft.com/office/powerpoint/2010/main" val="49725999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6290" y="228599"/>
            <a:ext cx="10515600" cy="806852"/>
          </a:xfrm>
        </p:spPr>
        <p:txBody>
          <a:bodyPr/>
          <a:lstStyle/>
          <a:p>
            <a:pPr algn="ctr"/>
            <a:r>
              <a:rPr lang="en-US" dirty="0" smtClean="0"/>
              <a:t>CALLS TO CREDIT BUREAU</a:t>
            </a:r>
            <a:endParaRPr lang="en-US" dirty="0"/>
          </a:p>
        </p:txBody>
      </p:sp>
      <p:sp>
        <p:nvSpPr>
          <p:cNvPr id="3" name="Content Placeholder 2"/>
          <p:cNvSpPr>
            <a:spLocks noGrp="1"/>
          </p:cNvSpPr>
          <p:nvPr>
            <p:ph idx="1"/>
          </p:nvPr>
        </p:nvSpPr>
        <p:spPr>
          <a:xfrm>
            <a:off x="537754" y="1014160"/>
            <a:ext cx="10924309" cy="5193991"/>
          </a:xfrm>
        </p:spPr>
        <p:txBody>
          <a:bodyPr>
            <a:normAutofit/>
          </a:bodyPr>
          <a:lstStyle/>
          <a:p>
            <a:pPr marL="0" indent="0" algn="ctr">
              <a:buNone/>
            </a:pPr>
            <a:r>
              <a:rPr lang="en-US" b="1" dirty="0"/>
              <a:t>HANDLING MISSING </a:t>
            </a:r>
            <a:r>
              <a:rPr lang="en-US" b="1" dirty="0" smtClean="0"/>
              <a:t>DATA</a:t>
            </a:r>
          </a:p>
          <a:p>
            <a:pPr>
              <a:buFont typeface="Wingdings" panose="05000000000000000000" pitchFamily="2" charset="2"/>
              <a:buChar char="Ø"/>
            </a:pPr>
            <a:r>
              <a:rPr lang="en-US" b="1" dirty="0" smtClean="0"/>
              <a:t>13.5 % data is missing in columns Amount </a:t>
            </a:r>
            <a:r>
              <a:rPr lang="en-US" b="1" dirty="0" err="1" smtClean="0"/>
              <a:t>Req</a:t>
            </a:r>
            <a:r>
              <a:rPr lang="en-US" b="1" dirty="0" smtClean="0"/>
              <a:t> Bureau Hour/ Day/ Week/Month/</a:t>
            </a:r>
            <a:r>
              <a:rPr lang="en-US" b="1" dirty="0" err="1" smtClean="0"/>
              <a:t>Qrt</a:t>
            </a:r>
            <a:r>
              <a:rPr lang="en-US" b="1" dirty="0" smtClean="0"/>
              <a:t> &amp; year</a:t>
            </a:r>
          </a:p>
          <a:p>
            <a:pPr>
              <a:buFont typeface="Wingdings" panose="05000000000000000000" pitchFamily="2" charset="2"/>
              <a:buChar char="Ø"/>
            </a:pPr>
            <a:r>
              <a:rPr lang="en-US" b="1" dirty="0" smtClean="0"/>
              <a:t>This can be classified as Missing Not at Random (MNAR). This may be because this data was not captured or was  not available while preparing the data.</a:t>
            </a:r>
          </a:p>
          <a:p>
            <a:pPr>
              <a:buFont typeface="Wingdings" panose="05000000000000000000" pitchFamily="2" charset="2"/>
              <a:buChar char="Ø"/>
            </a:pPr>
            <a:endParaRPr lang="en-US" b="1" dirty="0"/>
          </a:p>
          <a:p>
            <a:pPr marL="0" indent="0">
              <a:buNone/>
            </a:pPr>
            <a:endParaRPr lang="en-US" dirty="0"/>
          </a:p>
          <a:p>
            <a:endParaRPr lang="en-US" dirty="0" smtClean="0"/>
          </a:p>
          <a:p>
            <a:pPr marL="0" indent="0">
              <a:buNone/>
            </a:pPr>
            <a:endParaRPr lang="en-US" dirty="0" smtClean="0"/>
          </a:p>
          <a:p>
            <a:endParaRPr lang="en-US" dirty="0"/>
          </a:p>
        </p:txBody>
      </p:sp>
      <p:sp>
        <p:nvSpPr>
          <p:cNvPr id="5" name="Content Placeholder 2"/>
          <p:cNvSpPr txBox="1">
            <a:spLocks/>
          </p:cNvSpPr>
          <p:nvPr/>
        </p:nvSpPr>
        <p:spPr>
          <a:xfrm>
            <a:off x="990599" y="1504682"/>
            <a:ext cx="10924309" cy="519399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endParaRPr lang="en-US" dirty="0" smtClean="0"/>
          </a:p>
          <a:p>
            <a:endParaRPr lang="en-US" dirty="0" smtClean="0"/>
          </a:p>
          <a:p>
            <a:pPr marL="0" indent="0">
              <a:buFont typeface="Wingdings 3" charset="2"/>
              <a:buNone/>
            </a:pPr>
            <a:endParaRPr lang="en-US" dirty="0" smtClean="0"/>
          </a:p>
          <a:p>
            <a:endParaRPr lang="en-US" dirty="0"/>
          </a:p>
        </p:txBody>
      </p:sp>
      <p:sp>
        <p:nvSpPr>
          <p:cNvPr id="6" name="Rectangle 2"/>
          <p:cNvSpPr>
            <a:spLocks noChangeArrowheads="1"/>
          </p:cNvSpPr>
          <p:nvPr/>
        </p:nvSpPr>
        <p:spPr bwMode="auto">
          <a:xfrm>
            <a:off x="0" y="90100"/>
            <a:ext cx="65" cy="276999"/>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9" name="Content Placeholder 2"/>
          <p:cNvSpPr txBox="1">
            <a:spLocks/>
          </p:cNvSpPr>
          <p:nvPr/>
        </p:nvSpPr>
        <p:spPr>
          <a:xfrm>
            <a:off x="838199" y="921827"/>
            <a:ext cx="10924309" cy="519399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buNone/>
            </a:pPr>
            <a:endParaRPr lang="en-US" dirty="0" smtClean="0"/>
          </a:p>
        </p:txBody>
      </p:sp>
      <p:graphicFrame>
        <p:nvGraphicFramePr>
          <p:cNvPr id="4" name="Table 3"/>
          <p:cNvGraphicFramePr>
            <a:graphicFrameLocks noGrp="1"/>
          </p:cNvGraphicFramePr>
          <p:nvPr>
            <p:extLst>
              <p:ext uri="{D42A27DB-BD31-4B8C-83A1-F6EECF244321}">
                <p14:modId xmlns:p14="http://schemas.microsoft.com/office/powerpoint/2010/main" val="2957946406"/>
              </p:ext>
            </p:extLst>
          </p:nvPr>
        </p:nvGraphicFramePr>
        <p:xfrm>
          <a:off x="609599" y="2465084"/>
          <a:ext cx="11014326" cy="3012440"/>
        </p:xfrm>
        <a:graphic>
          <a:graphicData uri="http://schemas.openxmlformats.org/drawingml/2006/table">
            <a:tbl>
              <a:tblPr firstRow="1" bandRow="1">
                <a:tableStyleId>{5C22544A-7EE6-4342-B048-85BDC9FD1C3A}</a:tableStyleId>
              </a:tblPr>
              <a:tblGrid>
                <a:gridCol w="3296195">
                  <a:extLst>
                    <a:ext uri="{9D8B030D-6E8A-4147-A177-3AD203B41FA5}">
                      <a16:colId xmlns:a16="http://schemas.microsoft.com/office/drawing/2014/main" val="3774679444"/>
                    </a:ext>
                  </a:extLst>
                </a:gridCol>
                <a:gridCol w="2364377">
                  <a:extLst>
                    <a:ext uri="{9D8B030D-6E8A-4147-A177-3AD203B41FA5}">
                      <a16:colId xmlns:a16="http://schemas.microsoft.com/office/drawing/2014/main" val="2813878703"/>
                    </a:ext>
                  </a:extLst>
                </a:gridCol>
                <a:gridCol w="5353754">
                  <a:extLst>
                    <a:ext uri="{9D8B030D-6E8A-4147-A177-3AD203B41FA5}">
                      <a16:colId xmlns:a16="http://schemas.microsoft.com/office/drawing/2014/main" val="1242146813"/>
                    </a:ext>
                  </a:extLst>
                </a:gridCol>
              </a:tblGrid>
              <a:tr h="370840">
                <a:tc>
                  <a:txBody>
                    <a:bodyPr/>
                    <a:lstStyle/>
                    <a:p>
                      <a:pPr algn="l" fontAlgn="ctr"/>
                      <a:r>
                        <a:rPr lang="en-IN" b="1" dirty="0">
                          <a:effectLst/>
                        </a:rPr>
                        <a:t>COLUMN(S)</a:t>
                      </a:r>
                    </a:p>
                  </a:txBody>
                  <a:tcPr marL="38100" marR="38100" marT="38100" marB="38100" anchor="ctr"/>
                </a:tc>
                <a:tc>
                  <a:txBody>
                    <a:bodyPr/>
                    <a:lstStyle/>
                    <a:p>
                      <a:pPr algn="l" fontAlgn="ctr"/>
                      <a:r>
                        <a:rPr lang="en-IN" b="1">
                          <a:effectLst/>
                        </a:rPr>
                        <a:t>Data type</a:t>
                      </a:r>
                    </a:p>
                  </a:txBody>
                  <a:tcPr marL="38100" marR="38100" marT="38100" marB="38100" anchor="ctr"/>
                </a:tc>
                <a:tc>
                  <a:txBody>
                    <a:bodyPr/>
                    <a:lstStyle/>
                    <a:p>
                      <a:pPr algn="l" fontAlgn="ctr"/>
                      <a:r>
                        <a:rPr lang="en-IN" b="1">
                          <a:effectLst/>
                        </a:rPr>
                        <a:t>Missing &amp; Invalid value Strategy</a:t>
                      </a:r>
                    </a:p>
                  </a:txBody>
                  <a:tcPr marL="38100" marR="38100" marT="38100" marB="38100" anchor="ctr"/>
                </a:tc>
                <a:extLst>
                  <a:ext uri="{0D108BD9-81ED-4DB2-BD59-A6C34878D82A}">
                    <a16:rowId xmlns:a16="http://schemas.microsoft.com/office/drawing/2014/main" val="2648356309"/>
                  </a:ext>
                </a:extLst>
              </a:tr>
              <a:tr h="370840">
                <a:tc>
                  <a:txBody>
                    <a:bodyPr/>
                    <a:lstStyle/>
                    <a:p>
                      <a:pPr algn="l" fontAlgn="ctr"/>
                      <a:r>
                        <a:rPr lang="en-IN">
                          <a:effectLst/>
                        </a:rPr>
                        <a:t>AMT_REQ_CREDIT</a:t>
                      </a:r>
                      <a:r>
                        <a:rPr lang="en-IN" i="1">
                          <a:effectLst/>
                        </a:rPr>
                        <a:t>BUREAU</a:t>
                      </a:r>
                      <a:r>
                        <a:rPr lang="en-IN">
                          <a:effectLst/>
                        </a:rPr>
                        <a:t>*</a:t>
                      </a:r>
                    </a:p>
                  </a:txBody>
                  <a:tcPr marL="38100" marR="38100" marT="38100" marB="38100" anchor="ctr"/>
                </a:tc>
                <a:tc>
                  <a:txBody>
                    <a:bodyPr/>
                    <a:lstStyle/>
                    <a:p>
                      <a:pPr algn="l" fontAlgn="ctr"/>
                      <a:r>
                        <a:rPr lang="en-IN" dirty="0">
                          <a:effectLst/>
                        </a:rPr>
                        <a:t>Numerical discrete</a:t>
                      </a:r>
                    </a:p>
                  </a:txBody>
                  <a:tcPr marL="38100" marR="38100" marT="38100" marB="38100" anchor="ctr"/>
                </a:tc>
                <a:tc>
                  <a:txBody>
                    <a:bodyPr/>
                    <a:lstStyle/>
                    <a:p>
                      <a:pPr algn="l" fontAlgn="ctr"/>
                      <a:r>
                        <a:rPr lang="en-GB" dirty="0">
                          <a:effectLst/>
                        </a:rPr>
                        <a:t>13.5% missing values</a:t>
                      </a:r>
                      <a:br>
                        <a:rPr lang="en-GB" dirty="0">
                          <a:effectLst/>
                        </a:rPr>
                      </a:br>
                      <a:r>
                        <a:rPr lang="en-GB" dirty="0">
                          <a:effectLst/>
                        </a:rPr>
                        <a:t>- Add values from all the columns into a single column "ENQUIRIES_CREDIT_BUREAU" which will give the total number of calls in one year before application.</a:t>
                      </a:r>
                      <a:br>
                        <a:rPr lang="en-GB" dirty="0">
                          <a:effectLst/>
                        </a:rPr>
                      </a:br>
                      <a:r>
                        <a:rPr lang="en-GB" dirty="0">
                          <a:effectLst/>
                        </a:rPr>
                        <a:t>- Either all the columns are filled or non of them are filled (</a:t>
                      </a:r>
                      <a:r>
                        <a:rPr lang="en-GB" dirty="0" err="1">
                          <a:effectLst/>
                        </a:rPr>
                        <a:t>NaN</a:t>
                      </a:r>
                      <a:r>
                        <a:rPr lang="en-GB" dirty="0">
                          <a:effectLst/>
                        </a:rPr>
                        <a:t>). So we can </a:t>
                      </a:r>
                      <a:r>
                        <a:rPr lang="en-GB" dirty="0" smtClean="0">
                          <a:effectLst/>
                        </a:rPr>
                        <a:t>safely </a:t>
                      </a:r>
                      <a:r>
                        <a:rPr lang="en-GB" dirty="0">
                          <a:effectLst/>
                        </a:rPr>
                        <a:t>add the values of all the columns</a:t>
                      </a:r>
                    </a:p>
                  </a:txBody>
                  <a:tcPr marL="38100" marR="38100" marT="38100" marB="38100" anchor="ctr"/>
                </a:tc>
                <a:extLst>
                  <a:ext uri="{0D108BD9-81ED-4DB2-BD59-A6C34878D82A}">
                    <a16:rowId xmlns:a16="http://schemas.microsoft.com/office/drawing/2014/main" val="671822460"/>
                  </a:ext>
                </a:extLst>
              </a:tr>
              <a:tr h="370840">
                <a:tc>
                  <a:txBody>
                    <a:bodyPr/>
                    <a:lstStyle/>
                    <a:p>
                      <a:pPr algn="l" fontAlgn="ctr"/>
                      <a:endParaRPr lang="en-IN" b="1" dirty="0">
                        <a:effectLst/>
                      </a:endParaRPr>
                    </a:p>
                  </a:txBody>
                  <a:tcPr marL="38100" marR="38100" marT="38100" marB="38100" anchor="ctr"/>
                </a:tc>
                <a:tc>
                  <a:txBody>
                    <a:bodyPr/>
                    <a:lstStyle/>
                    <a:p>
                      <a:pPr algn="l" fontAlgn="ctr"/>
                      <a:endParaRPr lang="en-IN" b="1" dirty="0">
                        <a:effectLst/>
                      </a:endParaRPr>
                    </a:p>
                  </a:txBody>
                  <a:tcPr marL="38100" marR="38100" marT="38100" marB="38100" anchor="ctr"/>
                </a:tc>
                <a:tc>
                  <a:txBody>
                    <a:bodyPr/>
                    <a:lstStyle/>
                    <a:p>
                      <a:pPr algn="l" fontAlgn="ctr"/>
                      <a:endParaRPr lang="en-IN" b="1" dirty="0">
                        <a:effectLst/>
                      </a:endParaRPr>
                    </a:p>
                  </a:txBody>
                  <a:tcPr marL="38100" marR="38100" marT="38100" marB="38100" anchor="ctr"/>
                </a:tc>
                <a:extLst>
                  <a:ext uri="{0D108BD9-81ED-4DB2-BD59-A6C34878D82A}">
                    <a16:rowId xmlns:a16="http://schemas.microsoft.com/office/drawing/2014/main" val="2849575638"/>
                  </a:ext>
                </a:extLst>
              </a:tr>
            </a:tbl>
          </a:graphicData>
        </a:graphic>
      </p:graphicFrame>
    </p:spTree>
    <p:extLst>
      <p:ext uri="{BB962C8B-B14F-4D97-AF65-F5344CB8AC3E}">
        <p14:creationId xmlns:p14="http://schemas.microsoft.com/office/powerpoint/2010/main" val="162033855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6290" y="228599"/>
            <a:ext cx="10515600" cy="806852"/>
          </a:xfrm>
        </p:spPr>
        <p:txBody>
          <a:bodyPr/>
          <a:lstStyle/>
          <a:p>
            <a:pPr algn="ctr"/>
            <a:r>
              <a:rPr lang="en-US" dirty="0" smtClean="0"/>
              <a:t>BOX PLOT – GROUPED BY TARGET</a:t>
            </a:r>
            <a:endParaRPr lang="en-US" dirty="0"/>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38163" y="1373114"/>
            <a:ext cx="10923587" cy="4087160"/>
          </a:xfrm>
        </p:spPr>
      </p:pic>
      <p:sp>
        <p:nvSpPr>
          <p:cNvPr id="5" name="Content Placeholder 2"/>
          <p:cNvSpPr txBox="1">
            <a:spLocks/>
          </p:cNvSpPr>
          <p:nvPr/>
        </p:nvSpPr>
        <p:spPr>
          <a:xfrm>
            <a:off x="990599" y="1504682"/>
            <a:ext cx="10924309" cy="519399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endParaRPr lang="en-US" dirty="0" smtClean="0"/>
          </a:p>
          <a:p>
            <a:endParaRPr lang="en-US" dirty="0" smtClean="0"/>
          </a:p>
          <a:p>
            <a:pPr marL="0" indent="0">
              <a:buFont typeface="Wingdings 3" charset="2"/>
              <a:buNone/>
            </a:pPr>
            <a:endParaRPr lang="en-US" dirty="0" smtClean="0"/>
          </a:p>
          <a:p>
            <a:endParaRPr lang="en-US" dirty="0"/>
          </a:p>
        </p:txBody>
      </p:sp>
      <p:sp>
        <p:nvSpPr>
          <p:cNvPr id="6" name="Rectangle 2"/>
          <p:cNvSpPr>
            <a:spLocks noChangeArrowheads="1"/>
          </p:cNvSpPr>
          <p:nvPr/>
        </p:nvSpPr>
        <p:spPr bwMode="auto">
          <a:xfrm>
            <a:off x="0" y="90100"/>
            <a:ext cx="65" cy="276999"/>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9" name="Content Placeholder 2"/>
          <p:cNvSpPr txBox="1">
            <a:spLocks/>
          </p:cNvSpPr>
          <p:nvPr/>
        </p:nvSpPr>
        <p:spPr>
          <a:xfrm>
            <a:off x="838199" y="921827"/>
            <a:ext cx="10924309" cy="519399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buNone/>
            </a:pPr>
            <a:endParaRPr lang="en-US" dirty="0" smtClean="0"/>
          </a:p>
        </p:txBody>
      </p:sp>
      <p:sp>
        <p:nvSpPr>
          <p:cNvPr id="10" name="TextBox 9"/>
          <p:cNvSpPr txBox="1"/>
          <p:nvPr/>
        </p:nvSpPr>
        <p:spPr>
          <a:xfrm>
            <a:off x="5009093" y="5931152"/>
            <a:ext cx="2267352" cy="369332"/>
          </a:xfrm>
          <a:prstGeom prst="rect">
            <a:avLst/>
          </a:prstGeom>
          <a:noFill/>
        </p:spPr>
        <p:txBody>
          <a:bodyPr wrap="none" rtlCol="0">
            <a:spAutoFit/>
          </a:bodyPr>
          <a:lstStyle/>
          <a:p>
            <a:r>
              <a:rPr lang="en-IN" dirty="0" smtClean="0"/>
              <a:t>Presence of Outliers</a:t>
            </a:r>
            <a:endParaRPr lang="en-IN" dirty="0"/>
          </a:p>
        </p:txBody>
      </p:sp>
    </p:spTree>
    <p:extLst>
      <p:ext uri="{BB962C8B-B14F-4D97-AF65-F5344CB8AC3E}">
        <p14:creationId xmlns:p14="http://schemas.microsoft.com/office/powerpoint/2010/main" val="170930600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6290" y="228599"/>
            <a:ext cx="10515600" cy="806852"/>
          </a:xfrm>
        </p:spPr>
        <p:txBody>
          <a:bodyPr/>
          <a:lstStyle/>
          <a:p>
            <a:pPr algn="ctr"/>
            <a:r>
              <a:rPr lang="en-US" dirty="0" smtClean="0"/>
              <a:t>BOX PLOT – GROUPED BY TARGET</a:t>
            </a:r>
            <a:endParaRPr lang="en-US" dirty="0"/>
          </a:p>
        </p:txBody>
      </p:sp>
      <p:sp>
        <p:nvSpPr>
          <p:cNvPr id="5" name="Content Placeholder 2"/>
          <p:cNvSpPr txBox="1">
            <a:spLocks/>
          </p:cNvSpPr>
          <p:nvPr/>
        </p:nvSpPr>
        <p:spPr>
          <a:xfrm>
            <a:off x="990599" y="1504682"/>
            <a:ext cx="10924309" cy="519399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endParaRPr lang="en-US" dirty="0" smtClean="0"/>
          </a:p>
          <a:p>
            <a:endParaRPr lang="en-US" dirty="0" smtClean="0"/>
          </a:p>
          <a:p>
            <a:pPr marL="0" indent="0">
              <a:buFont typeface="Wingdings 3" charset="2"/>
              <a:buNone/>
            </a:pPr>
            <a:endParaRPr lang="en-US" dirty="0" smtClean="0"/>
          </a:p>
          <a:p>
            <a:endParaRPr lang="en-US" dirty="0"/>
          </a:p>
        </p:txBody>
      </p:sp>
      <p:sp>
        <p:nvSpPr>
          <p:cNvPr id="6" name="Rectangle 2"/>
          <p:cNvSpPr>
            <a:spLocks noChangeArrowheads="1"/>
          </p:cNvSpPr>
          <p:nvPr/>
        </p:nvSpPr>
        <p:spPr bwMode="auto">
          <a:xfrm>
            <a:off x="0" y="90100"/>
            <a:ext cx="65" cy="276999"/>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9" name="Content Placeholder 2"/>
          <p:cNvSpPr txBox="1">
            <a:spLocks/>
          </p:cNvSpPr>
          <p:nvPr/>
        </p:nvSpPr>
        <p:spPr>
          <a:xfrm>
            <a:off x="838199" y="921827"/>
            <a:ext cx="10924309" cy="519399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buNone/>
            </a:pPr>
            <a:endParaRPr lang="en-US" dirty="0" smtClean="0"/>
          </a:p>
        </p:txBody>
      </p:sp>
      <p:sp>
        <p:nvSpPr>
          <p:cNvPr id="10" name="TextBox 9"/>
          <p:cNvSpPr txBox="1"/>
          <p:nvPr/>
        </p:nvSpPr>
        <p:spPr>
          <a:xfrm>
            <a:off x="3323210" y="5461919"/>
            <a:ext cx="6259086" cy="369332"/>
          </a:xfrm>
          <a:prstGeom prst="rect">
            <a:avLst/>
          </a:prstGeom>
          <a:noFill/>
        </p:spPr>
        <p:txBody>
          <a:bodyPr wrap="none" rtlCol="0">
            <a:spAutoFit/>
          </a:bodyPr>
          <a:lstStyle/>
          <a:p>
            <a:r>
              <a:rPr lang="en-IN" dirty="0" smtClean="0"/>
              <a:t>BOX PLOT – AFTER REMOVAL OF OUTLIER (no. of calls: 262)</a:t>
            </a:r>
            <a:endParaRPr lang="en-IN"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10936" y="1618305"/>
            <a:ext cx="10977097" cy="3729991"/>
          </a:xfrm>
        </p:spPr>
      </p:pic>
    </p:spTree>
    <p:extLst>
      <p:ext uri="{BB962C8B-B14F-4D97-AF65-F5344CB8AC3E}">
        <p14:creationId xmlns:p14="http://schemas.microsoft.com/office/powerpoint/2010/main" val="394763148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6290" y="228599"/>
            <a:ext cx="10515600" cy="806852"/>
          </a:xfrm>
        </p:spPr>
        <p:txBody>
          <a:bodyPr/>
          <a:lstStyle/>
          <a:p>
            <a:pPr algn="ctr"/>
            <a:r>
              <a:rPr lang="en-US" dirty="0" smtClean="0"/>
              <a:t>BARPLOT – ENQUIRIES_CREDIT_BUREAU</a:t>
            </a:r>
            <a:endParaRPr lang="en-US" dirty="0"/>
          </a:p>
        </p:txBody>
      </p:sp>
      <p:sp>
        <p:nvSpPr>
          <p:cNvPr id="5" name="Content Placeholder 2"/>
          <p:cNvSpPr txBox="1">
            <a:spLocks/>
          </p:cNvSpPr>
          <p:nvPr/>
        </p:nvSpPr>
        <p:spPr>
          <a:xfrm>
            <a:off x="990599" y="1504682"/>
            <a:ext cx="10924309" cy="519399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endParaRPr lang="en-US" dirty="0" smtClean="0"/>
          </a:p>
          <a:p>
            <a:endParaRPr lang="en-US" dirty="0" smtClean="0"/>
          </a:p>
          <a:p>
            <a:pPr marL="0" indent="0">
              <a:buFont typeface="Wingdings 3" charset="2"/>
              <a:buNone/>
            </a:pPr>
            <a:endParaRPr lang="en-US" dirty="0" smtClean="0"/>
          </a:p>
          <a:p>
            <a:endParaRPr lang="en-US" dirty="0"/>
          </a:p>
        </p:txBody>
      </p:sp>
      <p:sp>
        <p:nvSpPr>
          <p:cNvPr id="6" name="Rectangle 2"/>
          <p:cNvSpPr>
            <a:spLocks noChangeArrowheads="1"/>
          </p:cNvSpPr>
          <p:nvPr/>
        </p:nvSpPr>
        <p:spPr bwMode="auto">
          <a:xfrm>
            <a:off x="0" y="90100"/>
            <a:ext cx="65" cy="276999"/>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9" name="Content Placeholder 2"/>
          <p:cNvSpPr txBox="1">
            <a:spLocks/>
          </p:cNvSpPr>
          <p:nvPr/>
        </p:nvSpPr>
        <p:spPr>
          <a:xfrm>
            <a:off x="838199" y="921827"/>
            <a:ext cx="10924309" cy="519399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buNone/>
            </a:pPr>
            <a:endParaRPr lang="en-US" dirty="0" smtClean="0"/>
          </a:p>
        </p:txBody>
      </p:sp>
      <p:sp>
        <p:nvSpPr>
          <p:cNvPr id="10" name="TextBox 9"/>
          <p:cNvSpPr txBox="1"/>
          <p:nvPr/>
        </p:nvSpPr>
        <p:spPr>
          <a:xfrm>
            <a:off x="3323210" y="5970481"/>
            <a:ext cx="5216493" cy="369332"/>
          </a:xfrm>
          <a:prstGeom prst="rect">
            <a:avLst/>
          </a:prstGeom>
          <a:noFill/>
        </p:spPr>
        <p:txBody>
          <a:bodyPr wrap="none" rtlCol="0">
            <a:spAutoFit/>
          </a:bodyPr>
          <a:lstStyle/>
          <a:p>
            <a:r>
              <a:rPr lang="en-IN" dirty="0" smtClean="0"/>
              <a:t>Calls greater than 20 can show client with issues</a:t>
            </a:r>
            <a:endParaRPr lang="en-IN" dirty="0"/>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6291" y="921826"/>
            <a:ext cx="11587354" cy="4956459"/>
          </a:xfrm>
        </p:spPr>
      </p:pic>
    </p:spTree>
    <p:extLst>
      <p:ext uri="{BB962C8B-B14F-4D97-AF65-F5344CB8AC3E}">
        <p14:creationId xmlns:p14="http://schemas.microsoft.com/office/powerpoint/2010/main" val="101027837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6290" y="228599"/>
            <a:ext cx="10515600" cy="806852"/>
          </a:xfrm>
        </p:spPr>
        <p:txBody>
          <a:bodyPr/>
          <a:lstStyle/>
          <a:p>
            <a:pPr algn="ctr"/>
            <a:r>
              <a:rPr lang="en-US" dirty="0" smtClean="0"/>
              <a:t>BARPLOT – ENQUIRIES_CREDIT_BUREAU</a:t>
            </a:r>
            <a:endParaRPr lang="en-US" dirty="0"/>
          </a:p>
        </p:txBody>
      </p:sp>
      <p:sp>
        <p:nvSpPr>
          <p:cNvPr id="5" name="Content Placeholder 2"/>
          <p:cNvSpPr txBox="1">
            <a:spLocks/>
          </p:cNvSpPr>
          <p:nvPr/>
        </p:nvSpPr>
        <p:spPr>
          <a:xfrm>
            <a:off x="990599" y="1504682"/>
            <a:ext cx="10924309" cy="519399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endParaRPr lang="en-US" dirty="0" smtClean="0"/>
          </a:p>
          <a:p>
            <a:endParaRPr lang="en-US" dirty="0" smtClean="0"/>
          </a:p>
          <a:p>
            <a:pPr marL="0" indent="0">
              <a:buFont typeface="Wingdings 3" charset="2"/>
              <a:buNone/>
            </a:pPr>
            <a:endParaRPr lang="en-US" dirty="0" smtClean="0"/>
          </a:p>
          <a:p>
            <a:endParaRPr lang="en-US" dirty="0"/>
          </a:p>
        </p:txBody>
      </p:sp>
      <p:sp>
        <p:nvSpPr>
          <p:cNvPr id="6" name="Rectangle 2"/>
          <p:cNvSpPr>
            <a:spLocks noChangeArrowheads="1"/>
          </p:cNvSpPr>
          <p:nvPr/>
        </p:nvSpPr>
        <p:spPr bwMode="auto">
          <a:xfrm>
            <a:off x="0" y="90100"/>
            <a:ext cx="65" cy="276999"/>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9" name="Content Placeholder 2"/>
          <p:cNvSpPr txBox="1">
            <a:spLocks/>
          </p:cNvSpPr>
          <p:nvPr/>
        </p:nvSpPr>
        <p:spPr>
          <a:xfrm>
            <a:off x="838199" y="921827"/>
            <a:ext cx="10924309" cy="519399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buNone/>
            </a:pPr>
            <a:endParaRPr lang="en-US" dirty="0" smtClean="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199" y="1206999"/>
            <a:ext cx="10408921" cy="4632098"/>
          </a:xfrm>
        </p:spPr>
      </p:pic>
    </p:spTree>
    <p:extLst>
      <p:ext uri="{BB962C8B-B14F-4D97-AF65-F5344CB8AC3E}">
        <p14:creationId xmlns:p14="http://schemas.microsoft.com/office/powerpoint/2010/main" val="373577590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6290" y="228599"/>
            <a:ext cx="10515600" cy="806852"/>
          </a:xfrm>
        </p:spPr>
        <p:txBody>
          <a:bodyPr/>
          <a:lstStyle/>
          <a:p>
            <a:pPr algn="ctr"/>
            <a:r>
              <a:rPr lang="en-US" dirty="0" smtClean="0"/>
              <a:t>SOCIAL CIRCLE</a:t>
            </a:r>
            <a:endParaRPr lang="en-US" dirty="0"/>
          </a:p>
        </p:txBody>
      </p:sp>
      <p:sp>
        <p:nvSpPr>
          <p:cNvPr id="5" name="Content Placeholder 2"/>
          <p:cNvSpPr txBox="1">
            <a:spLocks/>
          </p:cNvSpPr>
          <p:nvPr/>
        </p:nvSpPr>
        <p:spPr>
          <a:xfrm>
            <a:off x="990599" y="1504682"/>
            <a:ext cx="10924309" cy="519399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endParaRPr lang="en-US" dirty="0" smtClean="0"/>
          </a:p>
          <a:p>
            <a:endParaRPr lang="en-US" dirty="0" smtClean="0"/>
          </a:p>
          <a:p>
            <a:pPr marL="0" indent="0">
              <a:buFont typeface="Wingdings 3" charset="2"/>
              <a:buNone/>
            </a:pPr>
            <a:endParaRPr lang="en-US" dirty="0" smtClean="0"/>
          </a:p>
          <a:p>
            <a:endParaRPr lang="en-US" dirty="0"/>
          </a:p>
        </p:txBody>
      </p:sp>
      <p:sp>
        <p:nvSpPr>
          <p:cNvPr id="6" name="Rectangle 2"/>
          <p:cNvSpPr>
            <a:spLocks noChangeArrowheads="1"/>
          </p:cNvSpPr>
          <p:nvPr/>
        </p:nvSpPr>
        <p:spPr bwMode="auto">
          <a:xfrm>
            <a:off x="0" y="90100"/>
            <a:ext cx="65" cy="276999"/>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9" name="Content Placeholder 2"/>
          <p:cNvSpPr txBox="1">
            <a:spLocks/>
          </p:cNvSpPr>
          <p:nvPr/>
        </p:nvSpPr>
        <p:spPr>
          <a:xfrm>
            <a:off x="838199" y="921827"/>
            <a:ext cx="10924309" cy="519399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buNone/>
            </a:pPr>
            <a:endParaRPr lang="en-US" dirty="0" smtClean="0"/>
          </a:p>
        </p:txBody>
      </p:sp>
      <p:sp>
        <p:nvSpPr>
          <p:cNvPr id="3" name="Content Placeholder 2"/>
          <p:cNvSpPr>
            <a:spLocks noGrp="1"/>
          </p:cNvSpPr>
          <p:nvPr>
            <p:ph idx="1"/>
          </p:nvPr>
        </p:nvSpPr>
        <p:spPr>
          <a:xfrm>
            <a:off x="838199" y="1402943"/>
            <a:ext cx="10147664" cy="3880773"/>
          </a:xfrm>
        </p:spPr>
        <p:txBody>
          <a:bodyPr/>
          <a:lstStyle/>
          <a:p>
            <a:r>
              <a:rPr lang="en-IN" dirty="0" smtClean="0"/>
              <a:t>For doing this study we need to calculate a variable (PC_SOCIAL_CIRCLE)</a:t>
            </a:r>
          </a:p>
          <a:p>
            <a:r>
              <a:rPr lang="en-IN" dirty="0" smtClean="0"/>
              <a:t>We take a sum of observable 30 &amp; 60 DPD and defaulted </a:t>
            </a:r>
            <a:r>
              <a:rPr lang="en-IN" dirty="0"/>
              <a:t>30 &amp; 60 DPD </a:t>
            </a:r>
            <a:r>
              <a:rPr lang="en-IN" dirty="0" smtClean="0"/>
              <a:t>and assign new columns to this data</a:t>
            </a:r>
          </a:p>
          <a:p>
            <a:r>
              <a:rPr lang="en-IN" dirty="0" smtClean="0"/>
              <a:t>DEF_PC_SOCIAL_CIRCLE is defined as percentage of </a:t>
            </a:r>
            <a:r>
              <a:rPr lang="en-IN" dirty="0"/>
              <a:t>sum of observable 30 &amp; 60 DPD </a:t>
            </a:r>
            <a:r>
              <a:rPr lang="en-IN" dirty="0" smtClean="0"/>
              <a:t>to </a:t>
            </a:r>
            <a:r>
              <a:rPr lang="en-IN" dirty="0"/>
              <a:t>defaulted 30 &amp; 60 DPD </a:t>
            </a:r>
            <a:endParaRPr lang="en-IN" dirty="0" smtClean="0"/>
          </a:p>
          <a:p>
            <a:r>
              <a:rPr lang="en-IN" dirty="0" smtClean="0"/>
              <a:t>We would know about the relative strength of defaulters in client’s vicinity/ social circle</a:t>
            </a:r>
          </a:p>
          <a:p>
            <a:r>
              <a:rPr lang="en-IN" dirty="0" smtClean="0"/>
              <a:t>The study would show if the presence of these defaulters in client’s social surrounding affects the client’s tendency to repay the loan</a:t>
            </a:r>
          </a:p>
          <a:p>
            <a:endParaRPr lang="en-IN" dirty="0"/>
          </a:p>
        </p:txBody>
      </p:sp>
    </p:spTree>
    <p:extLst>
      <p:ext uri="{BB962C8B-B14F-4D97-AF65-F5344CB8AC3E}">
        <p14:creationId xmlns:p14="http://schemas.microsoft.com/office/powerpoint/2010/main" val="396310504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6290" y="228599"/>
            <a:ext cx="10515600" cy="806852"/>
          </a:xfrm>
        </p:spPr>
        <p:txBody>
          <a:bodyPr/>
          <a:lstStyle/>
          <a:p>
            <a:pPr algn="ctr"/>
            <a:r>
              <a:rPr lang="en-US" dirty="0" smtClean="0"/>
              <a:t>BARPLOT – SOCIAL CIRCLE</a:t>
            </a:r>
            <a:endParaRPr lang="en-US" dirty="0"/>
          </a:p>
        </p:txBody>
      </p:sp>
      <p:sp>
        <p:nvSpPr>
          <p:cNvPr id="5" name="Content Placeholder 2"/>
          <p:cNvSpPr txBox="1">
            <a:spLocks/>
          </p:cNvSpPr>
          <p:nvPr/>
        </p:nvSpPr>
        <p:spPr>
          <a:xfrm>
            <a:off x="990599" y="1504682"/>
            <a:ext cx="10924309" cy="519399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endParaRPr lang="en-US" dirty="0" smtClean="0"/>
          </a:p>
          <a:p>
            <a:endParaRPr lang="en-US" dirty="0" smtClean="0"/>
          </a:p>
          <a:p>
            <a:pPr marL="0" indent="0">
              <a:buFont typeface="Wingdings 3" charset="2"/>
              <a:buNone/>
            </a:pPr>
            <a:endParaRPr lang="en-US" dirty="0" smtClean="0"/>
          </a:p>
          <a:p>
            <a:endParaRPr lang="en-US" dirty="0"/>
          </a:p>
        </p:txBody>
      </p:sp>
      <p:sp>
        <p:nvSpPr>
          <p:cNvPr id="6" name="Rectangle 2"/>
          <p:cNvSpPr>
            <a:spLocks noChangeArrowheads="1"/>
          </p:cNvSpPr>
          <p:nvPr/>
        </p:nvSpPr>
        <p:spPr bwMode="auto">
          <a:xfrm>
            <a:off x="0" y="90100"/>
            <a:ext cx="65" cy="276999"/>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9" name="Content Placeholder 2"/>
          <p:cNvSpPr txBox="1">
            <a:spLocks/>
          </p:cNvSpPr>
          <p:nvPr/>
        </p:nvSpPr>
        <p:spPr>
          <a:xfrm>
            <a:off x="838199" y="921827"/>
            <a:ext cx="10924309" cy="519399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buNone/>
            </a:pPr>
            <a:endParaRPr lang="en-US" dirty="0" smtClean="0"/>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85799" y="1035451"/>
            <a:ext cx="9871365" cy="4644913"/>
          </a:xfrm>
        </p:spPr>
      </p:pic>
      <p:sp>
        <p:nvSpPr>
          <p:cNvPr id="10" name="TextBox 9"/>
          <p:cNvSpPr txBox="1"/>
          <p:nvPr/>
        </p:nvSpPr>
        <p:spPr>
          <a:xfrm>
            <a:off x="2032998" y="5853247"/>
            <a:ext cx="7176965" cy="369332"/>
          </a:xfrm>
          <a:prstGeom prst="rect">
            <a:avLst/>
          </a:prstGeom>
          <a:noFill/>
        </p:spPr>
        <p:txBody>
          <a:bodyPr wrap="none" rtlCol="0">
            <a:spAutoFit/>
          </a:bodyPr>
          <a:lstStyle/>
          <a:p>
            <a:r>
              <a:rPr lang="en-IN" dirty="0" smtClean="0"/>
              <a:t>Clients who have greater defaulters in social circle may also default</a:t>
            </a:r>
            <a:endParaRPr lang="en-IN" dirty="0"/>
          </a:p>
        </p:txBody>
      </p:sp>
    </p:spTree>
    <p:extLst>
      <p:ext uri="{BB962C8B-B14F-4D97-AF65-F5344CB8AC3E}">
        <p14:creationId xmlns:p14="http://schemas.microsoft.com/office/powerpoint/2010/main" val="351147120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6290" y="228599"/>
            <a:ext cx="10515600" cy="806852"/>
          </a:xfrm>
        </p:spPr>
        <p:txBody>
          <a:bodyPr/>
          <a:lstStyle/>
          <a:p>
            <a:pPr algn="ctr"/>
            <a:r>
              <a:rPr lang="en-US" dirty="0" smtClean="0"/>
              <a:t>OVERALL OBSERVATIONS - SOCIAL CIRCLE</a:t>
            </a:r>
            <a:endParaRPr lang="en-US" dirty="0"/>
          </a:p>
        </p:txBody>
      </p:sp>
      <p:sp>
        <p:nvSpPr>
          <p:cNvPr id="5" name="Content Placeholder 2"/>
          <p:cNvSpPr txBox="1">
            <a:spLocks/>
          </p:cNvSpPr>
          <p:nvPr/>
        </p:nvSpPr>
        <p:spPr>
          <a:xfrm>
            <a:off x="990599" y="1504682"/>
            <a:ext cx="10924309" cy="519399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endParaRPr lang="en-US" dirty="0" smtClean="0"/>
          </a:p>
          <a:p>
            <a:endParaRPr lang="en-US" dirty="0" smtClean="0"/>
          </a:p>
          <a:p>
            <a:pPr marL="0" indent="0">
              <a:buFont typeface="Wingdings 3" charset="2"/>
              <a:buNone/>
            </a:pPr>
            <a:endParaRPr lang="en-US" dirty="0" smtClean="0"/>
          </a:p>
          <a:p>
            <a:endParaRPr lang="en-US" dirty="0"/>
          </a:p>
        </p:txBody>
      </p:sp>
      <p:sp>
        <p:nvSpPr>
          <p:cNvPr id="6" name="Rectangle 2"/>
          <p:cNvSpPr>
            <a:spLocks noChangeArrowheads="1"/>
          </p:cNvSpPr>
          <p:nvPr/>
        </p:nvSpPr>
        <p:spPr bwMode="auto">
          <a:xfrm>
            <a:off x="0" y="90100"/>
            <a:ext cx="65" cy="276999"/>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9" name="Content Placeholder 2"/>
          <p:cNvSpPr txBox="1">
            <a:spLocks/>
          </p:cNvSpPr>
          <p:nvPr/>
        </p:nvSpPr>
        <p:spPr>
          <a:xfrm>
            <a:off x="838199" y="921827"/>
            <a:ext cx="10924309" cy="519399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buNone/>
            </a:pPr>
            <a:endParaRPr lang="en-US" dirty="0" smtClean="0"/>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2426214322"/>
              </p:ext>
            </p:extLst>
          </p:nvPr>
        </p:nvGraphicFramePr>
        <p:xfrm>
          <a:off x="654121" y="1091514"/>
          <a:ext cx="11292464" cy="4968240"/>
        </p:xfrm>
        <a:graphic>
          <a:graphicData uri="http://schemas.openxmlformats.org/drawingml/2006/table">
            <a:tbl>
              <a:tblPr firstRow="1" bandRow="1">
                <a:tableStyleId>{5C22544A-7EE6-4342-B048-85BDC9FD1C3A}</a:tableStyleId>
              </a:tblPr>
              <a:tblGrid>
                <a:gridCol w="1826659">
                  <a:extLst>
                    <a:ext uri="{9D8B030D-6E8A-4147-A177-3AD203B41FA5}">
                      <a16:colId xmlns:a16="http://schemas.microsoft.com/office/drawing/2014/main" val="2460981753"/>
                    </a:ext>
                  </a:extLst>
                </a:gridCol>
                <a:gridCol w="1826659">
                  <a:extLst>
                    <a:ext uri="{9D8B030D-6E8A-4147-A177-3AD203B41FA5}">
                      <a16:colId xmlns:a16="http://schemas.microsoft.com/office/drawing/2014/main" val="2306468140"/>
                    </a:ext>
                  </a:extLst>
                </a:gridCol>
                <a:gridCol w="1826659">
                  <a:extLst>
                    <a:ext uri="{9D8B030D-6E8A-4147-A177-3AD203B41FA5}">
                      <a16:colId xmlns:a16="http://schemas.microsoft.com/office/drawing/2014/main" val="2290605050"/>
                    </a:ext>
                  </a:extLst>
                </a:gridCol>
                <a:gridCol w="2321142">
                  <a:extLst>
                    <a:ext uri="{9D8B030D-6E8A-4147-A177-3AD203B41FA5}">
                      <a16:colId xmlns:a16="http://schemas.microsoft.com/office/drawing/2014/main" val="3025163307"/>
                    </a:ext>
                  </a:extLst>
                </a:gridCol>
                <a:gridCol w="1634836">
                  <a:extLst>
                    <a:ext uri="{9D8B030D-6E8A-4147-A177-3AD203B41FA5}">
                      <a16:colId xmlns:a16="http://schemas.microsoft.com/office/drawing/2014/main" val="4912249"/>
                    </a:ext>
                  </a:extLst>
                </a:gridCol>
                <a:gridCol w="1856509">
                  <a:extLst>
                    <a:ext uri="{9D8B030D-6E8A-4147-A177-3AD203B41FA5}">
                      <a16:colId xmlns:a16="http://schemas.microsoft.com/office/drawing/2014/main" val="2229818663"/>
                    </a:ext>
                  </a:extLst>
                </a:gridCol>
              </a:tblGrid>
              <a:tr h="370840">
                <a:tc>
                  <a:txBody>
                    <a:bodyPr/>
                    <a:lstStyle/>
                    <a:p>
                      <a:pPr algn="l" fontAlgn="ctr"/>
                      <a:r>
                        <a:rPr lang="en-IN" b="1">
                          <a:effectLst/>
                        </a:rPr>
                        <a:t>COLUMN(S)</a:t>
                      </a:r>
                    </a:p>
                  </a:txBody>
                  <a:tcPr marL="38100" marR="38100" marT="38100" marB="38100" anchor="ctr"/>
                </a:tc>
                <a:tc>
                  <a:txBody>
                    <a:bodyPr/>
                    <a:lstStyle/>
                    <a:p>
                      <a:pPr algn="l" fontAlgn="ctr"/>
                      <a:r>
                        <a:rPr lang="en-IN" b="1">
                          <a:effectLst/>
                        </a:rPr>
                        <a:t>Missing Values?</a:t>
                      </a:r>
                    </a:p>
                  </a:txBody>
                  <a:tcPr marL="38100" marR="38100" marT="38100" marB="38100" anchor="ctr"/>
                </a:tc>
                <a:tc>
                  <a:txBody>
                    <a:bodyPr/>
                    <a:lstStyle/>
                    <a:p>
                      <a:pPr algn="l" fontAlgn="ctr"/>
                      <a:r>
                        <a:rPr lang="en-IN" b="1">
                          <a:effectLst/>
                        </a:rPr>
                        <a:t>Outliers?</a:t>
                      </a:r>
                    </a:p>
                  </a:txBody>
                  <a:tcPr marL="38100" marR="38100" marT="38100" marB="38100" anchor="ctr"/>
                </a:tc>
                <a:tc>
                  <a:txBody>
                    <a:bodyPr/>
                    <a:lstStyle/>
                    <a:p>
                      <a:pPr algn="l" fontAlgn="ctr"/>
                      <a:r>
                        <a:rPr lang="en-IN" b="1">
                          <a:effectLst/>
                        </a:rPr>
                        <a:t>Observation</a:t>
                      </a:r>
                    </a:p>
                  </a:txBody>
                  <a:tcPr marL="38100" marR="38100" marT="38100" marB="38100" anchor="ctr"/>
                </a:tc>
                <a:tc>
                  <a:txBody>
                    <a:bodyPr/>
                    <a:lstStyle/>
                    <a:p>
                      <a:pPr algn="l" fontAlgn="ctr"/>
                      <a:r>
                        <a:rPr lang="en-IN" b="1">
                          <a:effectLst/>
                        </a:rPr>
                        <a:t>Difficulties in paying</a:t>
                      </a:r>
                    </a:p>
                  </a:txBody>
                  <a:tcPr marL="38100" marR="38100" marT="38100" marB="38100" anchor="ctr"/>
                </a:tc>
                <a:tc>
                  <a:txBody>
                    <a:bodyPr/>
                    <a:lstStyle/>
                    <a:p>
                      <a:pPr algn="l" fontAlgn="ctr"/>
                      <a:r>
                        <a:rPr lang="en-IN" b="1">
                          <a:effectLst/>
                        </a:rPr>
                        <a:t>No difficulties in paying</a:t>
                      </a:r>
                    </a:p>
                  </a:txBody>
                  <a:tcPr marL="38100" marR="38100" marT="38100" marB="38100" anchor="ctr"/>
                </a:tc>
                <a:extLst>
                  <a:ext uri="{0D108BD9-81ED-4DB2-BD59-A6C34878D82A}">
                    <a16:rowId xmlns:a16="http://schemas.microsoft.com/office/drawing/2014/main" val="3314638946"/>
                  </a:ext>
                </a:extLst>
              </a:tr>
              <a:tr h="370840">
                <a:tc>
                  <a:txBody>
                    <a:bodyPr/>
                    <a:lstStyle/>
                    <a:p>
                      <a:pPr algn="l" fontAlgn="ctr"/>
                      <a:r>
                        <a:rPr lang="en-IN">
                          <a:effectLst/>
                        </a:rPr>
                        <a:t>ENQUIRIES_CREDIT_BUREAU</a:t>
                      </a:r>
                    </a:p>
                  </a:txBody>
                  <a:tcPr marL="38100" marR="38100" marT="38100" marB="38100" anchor="ctr"/>
                </a:tc>
                <a:tc>
                  <a:txBody>
                    <a:bodyPr/>
                    <a:lstStyle/>
                    <a:p>
                      <a:pPr algn="l" fontAlgn="ctr"/>
                      <a:r>
                        <a:rPr lang="en-GB">
                          <a:effectLst/>
                        </a:rPr>
                        <a:t>13.5% Create a new category "Unknown"</a:t>
                      </a:r>
                    </a:p>
                  </a:txBody>
                  <a:tcPr marL="38100" marR="38100" marT="38100" marB="38100" anchor="ctr"/>
                </a:tc>
                <a:tc>
                  <a:txBody>
                    <a:bodyPr/>
                    <a:lstStyle/>
                    <a:p>
                      <a:pPr algn="l" fontAlgn="ctr"/>
                      <a:r>
                        <a:rPr lang="en-GB">
                          <a:effectLst/>
                        </a:rPr>
                        <a:t>Yes. 262. Can be removed.</a:t>
                      </a:r>
                    </a:p>
                  </a:txBody>
                  <a:tcPr marL="38100" marR="38100" marT="38100" marB="38100" anchor="ctr"/>
                </a:tc>
                <a:tc>
                  <a:txBody>
                    <a:bodyPr/>
                    <a:lstStyle/>
                    <a:p>
                      <a:pPr algn="l" fontAlgn="ctr"/>
                      <a:r>
                        <a:rPr lang="en-GB">
                          <a:effectLst/>
                        </a:rPr>
                        <a:t>Whether there were calls to Credit Bureau or not does not seem to indicate clients capability to pay loans</a:t>
                      </a:r>
                    </a:p>
                  </a:txBody>
                  <a:tcPr marL="38100" marR="38100" marT="38100" marB="38100" anchor="ctr"/>
                </a:tc>
                <a:tc>
                  <a:txBody>
                    <a:bodyPr/>
                    <a:lstStyle/>
                    <a:p>
                      <a:pPr algn="l" fontAlgn="ctr"/>
                      <a:r>
                        <a:rPr lang="en-IN">
                          <a:effectLst/>
                        </a:rPr>
                        <a:t>NA</a:t>
                      </a:r>
                    </a:p>
                  </a:txBody>
                  <a:tcPr marL="38100" marR="38100" marT="38100" marB="38100" anchor="ctr"/>
                </a:tc>
                <a:tc>
                  <a:txBody>
                    <a:bodyPr/>
                    <a:lstStyle/>
                    <a:p>
                      <a:pPr algn="l" fontAlgn="ctr"/>
                      <a:r>
                        <a:rPr lang="en-IN">
                          <a:effectLst/>
                        </a:rPr>
                        <a:t>NA</a:t>
                      </a:r>
                    </a:p>
                  </a:txBody>
                  <a:tcPr marL="38100" marR="38100" marT="38100" marB="38100" anchor="ctr"/>
                </a:tc>
                <a:extLst>
                  <a:ext uri="{0D108BD9-81ED-4DB2-BD59-A6C34878D82A}">
                    <a16:rowId xmlns:a16="http://schemas.microsoft.com/office/drawing/2014/main" val="4241391233"/>
                  </a:ext>
                </a:extLst>
              </a:tr>
              <a:tr h="370840">
                <a:tc>
                  <a:txBody>
                    <a:bodyPr/>
                    <a:lstStyle/>
                    <a:p>
                      <a:pPr algn="l" fontAlgn="ctr"/>
                      <a:r>
                        <a:rPr lang="en-IN">
                          <a:effectLst/>
                        </a:rPr>
                        <a:t>PREV_APPS</a:t>
                      </a:r>
                    </a:p>
                  </a:txBody>
                  <a:tcPr marL="38100" marR="38100" marT="38100" marB="38100" anchor="ctr"/>
                </a:tc>
                <a:tc>
                  <a:txBody>
                    <a:bodyPr/>
                    <a:lstStyle/>
                    <a:p>
                      <a:pPr algn="l" fontAlgn="ctr"/>
                      <a:r>
                        <a:rPr lang="en-IN">
                          <a:effectLst/>
                        </a:rPr>
                        <a:t>None</a:t>
                      </a:r>
                    </a:p>
                  </a:txBody>
                  <a:tcPr marL="38100" marR="38100" marT="38100" marB="38100" anchor="ctr"/>
                </a:tc>
                <a:tc>
                  <a:txBody>
                    <a:bodyPr/>
                    <a:lstStyle/>
                    <a:p>
                      <a:pPr algn="l" fontAlgn="ctr"/>
                      <a:r>
                        <a:rPr lang="en-IN">
                          <a:effectLst/>
                        </a:rPr>
                        <a:t>None</a:t>
                      </a:r>
                    </a:p>
                  </a:txBody>
                  <a:tcPr marL="38100" marR="38100" marT="38100" marB="38100" anchor="ctr"/>
                </a:tc>
                <a:tc>
                  <a:txBody>
                    <a:bodyPr/>
                    <a:lstStyle/>
                    <a:p>
                      <a:pPr algn="l" fontAlgn="ctr"/>
                      <a:r>
                        <a:rPr lang="en-GB">
                          <a:effectLst/>
                        </a:rPr>
                        <a:t>Having Prev Apps does not indicate any difficulty or otherwise</a:t>
                      </a:r>
                    </a:p>
                  </a:txBody>
                  <a:tcPr marL="38100" marR="38100" marT="38100" marB="38100" anchor="ctr"/>
                </a:tc>
                <a:tc>
                  <a:txBody>
                    <a:bodyPr/>
                    <a:lstStyle/>
                    <a:p>
                      <a:pPr algn="l" fontAlgn="ctr"/>
                      <a:r>
                        <a:rPr lang="en-IN">
                          <a:effectLst/>
                        </a:rPr>
                        <a:t>With PrevApps refused</a:t>
                      </a:r>
                    </a:p>
                  </a:txBody>
                  <a:tcPr marL="38100" marR="38100" marT="38100" marB="38100" anchor="ctr"/>
                </a:tc>
                <a:tc>
                  <a:txBody>
                    <a:bodyPr/>
                    <a:lstStyle/>
                    <a:p>
                      <a:pPr algn="l" fontAlgn="ctr"/>
                      <a:r>
                        <a:rPr lang="en-IN">
                          <a:effectLst/>
                        </a:rPr>
                        <a:t>Accountants</a:t>
                      </a:r>
                    </a:p>
                  </a:txBody>
                  <a:tcPr marL="38100" marR="38100" marT="38100" marB="38100" anchor="ctr"/>
                </a:tc>
                <a:extLst>
                  <a:ext uri="{0D108BD9-81ED-4DB2-BD59-A6C34878D82A}">
                    <a16:rowId xmlns:a16="http://schemas.microsoft.com/office/drawing/2014/main" val="23126527"/>
                  </a:ext>
                </a:extLst>
              </a:tr>
              <a:tr h="370840">
                <a:tc>
                  <a:txBody>
                    <a:bodyPr/>
                    <a:lstStyle/>
                    <a:p>
                      <a:pPr algn="l" fontAlgn="ctr"/>
                      <a:r>
                        <a:rPr lang="en-IN">
                          <a:effectLst/>
                        </a:rPr>
                        <a:t>SOCIAL_CIRCLE</a:t>
                      </a:r>
                      <a:r>
                        <a:rPr lang="en-IN" i="1">
                          <a:effectLst/>
                        </a:rPr>
                        <a:t>DEFAULT</a:t>
                      </a:r>
                      <a:r>
                        <a:rPr lang="en-IN">
                          <a:effectLst/>
                        </a:rPr>
                        <a:t>%</a:t>
                      </a:r>
                    </a:p>
                  </a:txBody>
                  <a:tcPr marL="38100" marR="38100" marT="38100" marB="38100" anchor="ctr"/>
                </a:tc>
                <a:tc>
                  <a:txBody>
                    <a:bodyPr/>
                    <a:lstStyle/>
                    <a:p>
                      <a:pPr algn="l" fontAlgn="ctr"/>
                      <a:r>
                        <a:rPr lang="en-IN">
                          <a:effectLst/>
                        </a:rPr>
                        <a:t>None</a:t>
                      </a:r>
                    </a:p>
                  </a:txBody>
                  <a:tcPr marL="38100" marR="38100" marT="38100" marB="38100" anchor="ctr"/>
                </a:tc>
                <a:tc>
                  <a:txBody>
                    <a:bodyPr/>
                    <a:lstStyle/>
                    <a:p>
                      <a:pPr algn="l" fontAlgn="ctr"/>
                      <a:r>
                        <a:rPr lang="en-IN">
                          <a:effectLst/>
                        </a:rPr>
                        <a:t>None</a:t>
                      </a:r>
                    </a:p>
                  </a:txBody>
                  <a:tcPr marL="38100" marR="38100" marT="38100" marB="38100" anchor="ctr"/>
                </a:tc>
                <a:tc>
                  <a:txBody>
                    <a:bodyPr/>
                    <a:lstStyle/>
                    <a:p>
                      <a:pPr algn="l" fontAlgn="ctr"/>
                      <a:r>
                        <a:rPr lang="en-GB">
                          <a:effectLst/>
                        </a:rPr>
                        <a:t>Clients with defaulters in social circle</a:t>
                      </a:r>
                    </a:p>
                  </a:txBody>
                  <a:tcPr marL="38100" marR="38100" marT="38100" marB="38100" anchor="ctr"/>
                </a:tc>
                <a:tc>
                  <a:txBody>
                    <a:bodyPr/>
                    <a:lstStyle/>
                    <a:p>
                      <a:pPr algn="l" fontAlgn="ctr"/>
                      <a:r>
                        <a:rPr lang="en-GB">
                          <a:effectLst/>
                        </a:rPr>
                        <a:t>Clients with higher percentage of defaulters in social circle</a:t>
                      </a:r>
                    </a:p>
                  </a:txBody>
                  <a:tcPr marL="38100" marR="38100" marT="38100" marB="38100" anchor="ctr"/>
                </a:tc>
                <a:tc>
                  <a:txBody>
                    <a:bodyPr/>
                    <a:lstStyle/>
                    <a:p>
                      <a:pPr algn="l" fontAlgn="ctr"/>
                      <a:r>
                        <a:rPr lang="en-GB" dirty="0">
                          <a:effectLst/>
                        </a:rPr>
                        <a:t>Clients with lesser %age of defaulters in social circle</a:t>
                      </a:r>
                    </a:p>
                  </a:txBody>
                  <a:tcPr marL="38100" marR="38100" marT="38100" marB="38100" anchor="ctr"/>
                </a:tc>
                <a:extLst>
                  <a:ext uri="{0D108BD9-81ED-4DB2-BD59-A6C34878D82A}">
                    <a16:rowId xmlns:a16="http://schemas.microsoft.com/office/drawing/2014/main" val="3780944689"/>
                  </a:ext>
                </a:extLst>
              </a:tr>
            </a:tbl>
          </a:graphicData>
        </a:graphic>
      </p:graphicFrame>
    </p:spTree>
    <p:extLst>
      <p:ext uri="{BB962C8B-B14F-4D97-AF65-F5344CB8AC3E}">
        <p14:creationId xmlns:p14="http://schemas.microsoft.com/office/powerpoint/2010/main" val="2117174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6290" y="228599"/>
            <a:ext cx="10515600" cy="806852"/>
          </a:xfrm>
        </p:spPr>
        <p:txBody>
          <a:bodyPr/>
          <a:lstStyle/>
          <a:p>
            <a:pPr algn="ctr"/>
            <a:r>
              <a:rPr lang="en-US" dirty="0" smtClean="0"/>
              <a:t>CAPACITY</a:t>
            </a:r>
            <a:endParaRPr lang="en-US" dirty="0"/>
          </a:p>
        </p:txBody>
      </p:sp>
      <p:sp>
        <p:nvSpPr>
          <p:cNvPr id="5" name="Content Placeholder 2"/>
          <p:cNvSpPr txBox="1">
            <a:spLocks/>
          </p:cNvSpPr>
          <p:nvPr/>
        </p:nvSpPr>
        <p:spPr>
          <a:xfrm>
            <a:off x="990599" y="1504682"/>
            <a:ext cx="10924309" cy="519399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endParaRPr lang="en-US" dirty="0" smtClean="0"/>
          </a:p>
          <a:p>
            <a:endParaRPr lang="en-US" dirty="0" smtClean="0"/>
          </a:p>
          <a:p>
            <a:pPr marL="0" indent="0">
              <a:buFont typeface="Wingdings 3" charset="2"/>
              <a:buNone/>
            </a:pPr>
            <a:endParaRPr lang="en-US" dirty="0" smtClean="0"/>
          </a:p>
          <a:p>
            <a:endParaRPr lang="en-US" dirty="0"/>
          </a:p>
        </p:txBody>
      </p:sp>
      <p:sp>
        <p:nvSpPr>
          <p:cNvPr id="6" name="Rectangle 2"/>
          <p:cNvSpPr>
            <a:spLocks noChangeArrowheads="1"/>
          </p:cNvSpPr>
          <p:nvPr/>
        </p:nvSpPr>
        <p:spPr bwMode="auto">
          <a:xfrm>
            <a:off x="0" y="90100"/>
            <a:ext cx="65" cy="276999"/>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9" name="Content Placeholder 2"/>
          <p:cNvSpPr txBox="1">
            <a:spLocks/>
          </p:cNvSpPr>
          <p:nvPr/>
        </p:nvSpPr>
        <p:spPr>
          <a:xfrm>
            <a:off x="838199" y="921827"/>
            <a:ext cx="10924309" cy="519399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buNone/>
            </a:pPr>
            <a:endParaRPr lang="en-US" dirty="0" smtClean="0"/>
          </a:p>
        </p:txBody>
      </p:sp>
      <p:sp>
        <p:nvSpPr>
          <p:cNvPr id="3" name="Content Placeholder 2"/>
          <p:cNvSpPr>
            <a:spLocks noGrp="1"/>
          </p:cNvSpPr>
          <p:nvPr>
            <p:ph idx="1"/>
          </p:nvPr>
        </p:nvSpPr>
        <p:spPr>
          <a:xfrm>
            <a:off x="685799" y="1343171"/>
            <a:ext cx="10771910" cy="4772647"/>
          </a:xfrm>
        </p:spPr>
        <p:txBody>
          <a:bodyPr>
            <a:normAutofit lnSpcReduction="10000"/>
          </a:bodyPr>
          <a:lstStyle/>
          <a:p>
            <a:r>
              <a:rPr lang="en-GB" sz="2000" dirty="0"/>
              <a:t>Borrower's ability to repay the loan</a:t>
            </a:r>
          </a:p>
          <a:p>
            <a:pPr>
              <a:buFont typeface="Wingdings" panose="05000000000000000000" pitchFamily="2" charset="2"/>
              <a:buChar char="v"/>
            </a:pPr>
            <a:r>
              <a:rPr lang="en-GB" dirty="0"/>
              <a:t>Debt-to-income (DTI) ratio = total </a:t>
            </a:r>
            <a:r>
              <a:rPr lang="en-GB" dirty="0" smtClean="0"/>
              <a:t>monthly </a:t>
            </a:r>
            <a:r>
              <a:rPr lang="en-GB" dirty="0"/>
              <a:t>debt/gross monthly income</a:t>
            </a:r>
          </a:p>
          <a:p>
            <a:pPr>
              <a:buFont typeface="Wingdings" panose="05000000000000000000" pitchFamily="2" charset="2"/>
              <a:buChar char="v"/>
            </a:pPr>
            <a:r>
              <a:rPr lang="en-GB" dirty="0"/>
              <a:t>DTI &lt; 35% is safe</a:t>
            </a:r>
          </a:p>
          <a:p>
            <a:pPr>
              <a:buFont typeface="Wingdings" panose="05000000000000000000" pitchFamily="2" charset="2"/>
              <a:buChar char="v"/>
            </a:pPr>
            <a:r>
              <a:rPr lang="en-GB" dirty="0"/>
              <a:t>Length of time an applicant is employed at their current </a:t>
            </a:r>
            <a:r>
              <a:rPr lang="en-GB" dirty="0" smtClean="0"/>
              <a:t>job</a:t>
            </a:r>
          </a:p>
          <a:p>
            <a:pPr>
              <a:buFont typeface="Wingdings" panose="05000000000000000000" pitchFamily="2" charset="2"/>
              <a:buChar char="v"/>
            </a:pPr>
            <a:endParaRPr lang="en-GB" dirty="0" smtClean="0"/>
          </a:p>
          <a:p>
            <a:r>
              <a:rPr lang="en-GB" b="1" dirty="0"/>
              <a:t>Borrower's ability to repay the loan</a:t>
            </a:r>
          </a:p>
          <a:p>
            <a:pPr>
              <a:buFont typeface="Wingdings" panose="05000000000000000000" pitchFamily="2" charset="2"/>
              <a:buChar char="v"/>
            </a:pPr>
            <a:r>
              <a:rPr lang="en-GB" dirty="0"/>
              <a:t>Current debt</a:t>
            </a:r>
          </a:p>
          <a:p>
            <a:pPr>
              <a:buFont typeface="Wingdings" panose="05000000000000000000" pitchFamily="2" charset="2"/>
              <a:buChar char="v"/>
            </a:pPr>
            <a:r>
              <a:rPr lang="en-GB" dirty="0"/>
              <a:t>Income</a:t>
            </a:r>
          </a:p>
          <a:p>
            <a:pPr>
              <a:buFont typeface="Wingdings" panose="05000000000000000000" pitchFamily="2" charset="2"/>
              <a:buChar char="v"/>
            </a:pPr>
            <a:r>
              <a:rPr lang="en-GB" dirty="0"/>
              <a:t>Length of time employed at current job</a:t>
            </a:r>
          </a:p>
          <a:p>
            <a:pPr>
              <a:buFont typeface="Wingdings" panose="05000000000000000000" pitchFamily="2" charset="2"/>
              <a:buChar char="v"/>
            </a:pPr>
            <a:r>
              <a:rPr lang="en-GB" dirty="0"/>
              <a:t>AMT_INCOME_TOTAL - numerical, continuous, float</a:t>
            </a:r>
          </a:p>
          <a:p>
            <a:pPr>
              <a:buFont typeface="Wingdings" panose="05000000000000000000" pitchFamily="2" charset="2"/>
              <a:buChar char="v"/>
            </a:pPr>
            <a:r>
              <a:rPr lang="en-GB" dirty="0"/>
              <a:t>FLAG_OWN_REALTY == 'Y' does not mean the client is staying there.</a:t>
            </a:r>
          </a:p>
          <a:p>
            <a:pPr>
              <a:buFont typeface="Wingdings" panose="05000000000000000000" pitchFamily="2" charset="2"/>
              <a:buChar char="v"/>
            </a:pPr>
            <a:r>
              <a:rPr lang="en-GB" dirty="0"/>
              <a:t>NAME_HOUSING_TYPE indicates the type of housing where the client is staying. Not what he/she owns.</a:t>
            </a:r>
          </a:p>
          <a:p>
            <a:pPr>
              <a:buFont typeface="Wingdings" panose="05000000000000000000" pitchFamily="2" charset="2"/>
              <a:buChar char="v"/>
            </a:pPr>
            <a:endParaRPr lang="en-GB" dirty="0"/>
          </a:p>
          <a:p>
            <a:endParaRPr lang="en-IN" dirty="0"/>
          </a:p>
        </p:txBody>
      </p:sp>
    </p:spTree>
    <p:extLst>
      <p:ext uri="{BB962C8B-B14F-4D97-AF65-F5344CB8AC3E}">
        <p14:creationId xmlns:p14="http://schemas.microsoft.com/office/powerpoint/2010/main" val="33572689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806852"/>
          </a:xfrm>
        </p:spPr>
        <p:txBody>
          <a:bodyPr/>
          <a:lstStyle/>
          <a:p>
            <a:pPr algn="ctr"/>
            <a:r>
              <a:rPr lang="en-US" dirty="0" smtClean="0"/>
              <a:t>RESULT OF APPLICATION STATUS</a:t>
            </a:r>
            <a:endParaRPr lang="en-US" dirty="0"/>
          </a:p>
        </p:txBody>
      </p:sp>
      <p:sp>
        <p:nvSpPr>
          <p:cNvPr id="3" name="Content Placeholder 2"/>
          <p:cNvSpPr>
            <a:spLocks noGrp="1"/>
          </p:cNvSpPr>
          <p:nvPr>
            <p:ph idx="1"/>
          </p:nvPr>
        </p:nvSpPr>
        <p:spPr>
          <a:xfrm>
            <a:off x="838200" y="1352282"/>
            <a:ext cx="10515600" cy="4824681"/>
          </a:xfrm>
        </p:spPr>
        <p:txBody>
          <a:bodyPr>
            <a:normAutofit/>
          </a:bodyPr>
          <a:lstStyle/>
          <a:p>
            <a:pPr marL="0" indent="0">
              <a:buNone/>
            </a:pPr>
            <a:endParaRPr lang="en-US" dirty="0" smtClean="0"/>
          </a:p>
          <a:p>
            <a:endParaRPr lang="en-US" dirty="0" smtClean="0"/>
          </a:p>
          <a:p>
            <a:pPr marL="0" indent="0">
              <a:buNone/>
            </a:pPr>
            <a:endParaRPr lang="en-US" dirty="0" smtClean="0"/>
          </a:p>
          <a:p>
            <a:endParaRPr lang="en-US" dirty="0"/>
          </a:p>
        </p:txBody>
      </p:sp>
      <p:sp>
        <p:nvSpPr>
          <p:cNvPr id="6" name="Content Placeholder 2"/>
          <p:cNvSpPr txBox="1">
            <a:spLocks/>
          </p:cNvSpPr>
          <p:nvPr/>
        </p:nvSpPr>
        <p:spPr>
          <a:xfrm>
            <a:off x="990600" y="1504682"/>
            <a:ext cx="10515600" cy="482468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smtClean="0"/>
              <a:t>For making decision on approval of loans, the famous 5C model of Credit was used </a:t>
            </a:r>
          </a:p>
          <a:p>
            <a:r>
              <a:rPr lang="en-US" dirty="0" smtClean="0"/>
              <a:t>The 5 C’s with brief description are as below</a:t>
            </a:r>
          </a:p>
          <a:p>
            <a:pPr>
              <a:buFont typeface="Wingdings" panose="05000000000000000000" pitchFamily="2" charset="2"/>
              <a:buChar char="ü"/>
            </a:pPr>
            <a:r>
              <a:rPr lang="en-US" dirty="0" smtClean="0"/>
              <a:t> </a:t>
            </a:r>
            <a:r>
              <a:rPr lang="en-US" sz="2200" dirty="0" smtClean="0"/>
              <a:t>CONDITIONS – Factors like interest rate and principal amount</a:t>
            </a:r>
          </a:p>
          <a:p>
            <a:pPr>
              <a:buFont typeface="Wingdings" panose="05000000000000000000" pitchFamily="2" charset="2"/>
              <a:buChar char="ü"/>
            </a:pPr>
            <a:r>
              <a:rPr lang="en-US" sz="2200" dirty="0" smtClean="0"/>
              <a:t>CAPACITY – Debt to income ratio (basically determining capacity of loan repayment)</a:t>
            </a:r>
          </a:p>
          <a:p>
            <a:pPr>
              <a:buFont typeface="Wingdings" panose="05000000000000000000" pitchFamily="2" charset="2"/>
              <a:buChar char="ü"/>
            </a:pPr>
            <a:r>
              <a:rPr lang="en-US" sz="2200" dirty="0" smtClean="0"/>
              <a:t>CHARACTER – Credit History</a:t>
            </a:r>
          </a:p>
          <a:p>
            <a:pPr>
              <a:buFont typeface="Wingdings" panose="05000000000000000000" pitchFamily="2" charset="2"/>
              <a:buChar char="ü"/>
            </a:pPr>
            <a:r>
              <a:rPr lang="en-US" sz="2200" dirty="0" smtClean="0"/>
              <a:t>CAPITAL – Borrower’s level of seriousness</a:t>
            </a:r>
          </a:p>
          <a:p>
            <a:pPr>
              <a:buFont typeface="Wingdings" panose="05000000000000000000" pitchFamily="2" charset="2"/>
              <a:buChar char="ü"/>
            </a:pPr>
            <a:r>
              <a:rPr lang="en-US" sz="2200" dirty="0" smtClean="0"/>
              <a:t>COLLATERAL – In case of default, how lender can monetize collateral</a:t>
            </a:r>
          </a:p>
          <a:p>
            <a:pPr>
              <a:buFont typeface="Wingdings" panose="05000000000000000000" pitchFamily="2" charset="2"/>
              <a:buChar char="ü"/>
            </a:pPr>
            <a:endParaRPr lang="en-US" dirty="0" smtClean="0"/>
          </a:p>
          <a:p>
            <a:endParaRPr lang="en-US" dirty="0" smtClean="0"/>
          </a:p>
          <a:p>
            <a:pPr marL="0" indent="0">
              <a:buFont typeface="Arial" panose="020B0604020202020204" pitchFamily="34" charset="0"/>
              <a:buNone/>
            </a:pPr>
            <a:endParaRPr lang="en-US" dirty="0" smtClean="0"/>
          </a:p>
          <a:p>
            <a:endParaRPr lang="en-US" dirty="0" smtClean="0"/>
          </a:p>
          <a:p>
            <a:pPr marL="0" indent="0">
              <a:buFont typeface="Arial" panose="020B0604020202020204" pitchFamily="34" charset="0"/>
              <a:buNone/>
            </a:pPr>
            <a:endParaRPr lang="en-US" dirty="0" smtClean="0"/>
          </a:p>
          <a:p>
            <a:endParaRPr lang="en-US" dirty="0"/>
          </a:p>
        </p:txBody>
      </p:sp>
    </p:spTree>
    <p:extLst>
      <p:ext uri="{BB962C8B-B14F-4D97-AF65-F5344CB8AC3E}">
        <p14:creationId xmlns:p14="http://schemas.microsoft.com/office/powerpoint/2010/main" val="368561876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6290" y="228599"/>
            <a:ext cx="10515600" cy="806852"/>
          </a:xfrm>
        </p:spPr>
        <p:txBody>
          <a:bodyPr/>
          <a:lstStyle/>
          <a:p>
            <a:pPr algn="ctr"/>
            <a:r>
              <a:rPr lang="en-US" dirty="0" smtClean="0"/>
              <a:t>CAPACITY</a:t>
            </a:r>
            <a:endParaRPr lang="en-US" dirty="0"/>
          </a:p>
        </p:txBody>
      </p:sp>
      <p:sp>
        <p:nvSpPr>
          <p:cNvPr id="5" name="Content Placeholder 2"/>
          <p:cNvSpPr txBox="1">
            <a:spLocks/>
          </p:cNvSpPr>
          <p:nvPr/>
        </p:nvSpPr>
        <p:spPr>
          <a:xfrm>
            <a:off x="990599" y="1504682"/>
            <a:ext cx="10924309" cy="519399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endParaRPr lang="en-US" dirty="0" smtClean="0"/>
          </a:p>
          <a:p>
            <a:endParaRPr lang="en-US" dirty="0" smtClean="0"/>
          </a:p>
          <a:p>
            <a:pPr marL="0" indent="0">
              <a:buFont typeface="Wingdings 3" charset="2"/>
              <a:buNone/>
            </a:pPr>
            <a:endParaRPr lang="en-US" dirty="0" smtClean="0"/>
          </a:p>
          <a:p>
            <a:endParaRPr lang="en-US" dirty="0"/>
          </a:p>
        </p:txBody>
      </p:sp>
      <p:sp>
        <p:nvSpPr>
          <p:cNvPr id="6" name="Rectangle 2"/>
          <p:cNvSpPr>
            <a:spLocks noChangeArrowheads="1"/>
          </p:cNvSpPr>
          <p:nvPr/>
        </p:nvSpPr>
        <p:spPr bwMode="auto">
          <a:xfrm>
            <a:off x="0" y="90100"/>
            <a:ext cx="65" cy="276999"/>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9" name="Content Placeholder 2"/>
          <p:cNvSpPr txBox="1">
            <a:spLocks/>
          </p:cNvSpPr>
          <p:nvPr/>
        </p:nvSpPr>
        <p:spPr>
          <a:xfrm>
            <a:off x="838199" y="921827"/>
            <a:ext cx="10924309" cy="519399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buNone/>
            </a:pPr>
            <a:endParaRPr lang="en-US" dirty="0" smtClean="0"/>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4104354219"/>
              </p:ext>
            </p:extLst>
          </p:nvPr>
        </p:nvGraphicFramePr>
        <p:xfrm>
          <a:off x="1155934" y="1618306"/>
          <a:ext cx="8596311" cy="1854200"/>
        </p:xfrm>
        <a:graphic>
          <a:graphicData uri="http://schemas.openxmlformats.org/drawingml/2006/table">
            <a:tbl>
              <a:tblPr firstRow="1" bandRow="1">
                <a:tableStyleId>{5C22544A-7EE6-4342-B048-85BDC9FD1C3A}</a:tableStyleId>
              </a:tblPr>
              <a:tblGrid>
                <a:gridCol w="2865437">
                  <a:extLst>
                    <a:ext uri="{9D8B030D-6E8A-4147-A177-3AD203B41FA5}">
                      <a16:colId xmlns:a16="http://schemas.microsoft.com/office/drawing/2014/main" val="439812706"/>
                    </a:ext>
                  </a:extLst>
                </a:gridCol>
                <a:gridCol w="2865437">
                  <a:extLst>
                    <a:ext uri="{9D8B030D-6E8A-4147-A177-3AD203B41FA5}">
                      <a16:colId xmlns:a16="http://schemas.microsoft.com/office/drawing/2014/main" val="1891802236"/>
                    </a:ext>
                  </a:extLst>
                </a:gridCol>
                <a:gridCol w="2865437">
                  <a:extLst>
                    <a:ext uri="{9D8B030D-6E8A-4147-A177-3AD203B41FA5}">
                      <a16:colId xmlns:a16="http://schemas.microsoft.com/office/drawing/2014/main" val="3636747633"/>
                    </a:ext>
                  </a:extLst>
                </a:gridCol>
              </a:tblGrid>
              <a:tr h="370840">
                <a:tc>
                  <a:txBody>
                    <a:bodyPr/>
                    <a:lstStyle/>
                    <a:p>
                      <a:pPr algn="l" fontAlgn="ctr"/>
                      <a:r>
                        <a:rPr lang="en-IN" b="1">
                          <a:effectLst/>
                        </a:rPr>
                        <a:t>COLUMN(S)</a:t>
                      </a:r>
                    </a:p>
                  </a:txBody>
                  <a:tcPr marL="38100" marR="38100" marT="38100" marB="38100" anchor="ctr"/>
                </a:tc>
                <a:tc>
                  <a:txBody>
                    <a:bodyPr/>
                    <a:lstStyle/>
                    <a:p>
                      <a:pPr algn="l" fontAlgn="ctr"/>
                      <a:r>
                        <a:rPr lang="en-IN" b="1">
                          <a:effectLst/>
                        </a:rPr>
                        <a:t>Data Type</a:t>
                      </a:r>
                    </a:p>
                  </a:txBody>
                  <a:tcPr marL="38100" marR="38100" marT="38100" marB="38100" anchor="ctr"/>
                </a:tc>
                <a:tc>
                  <a:txBody>
                    <a:bodyPr/>
                    <a:lstStyle/>
                    <a:p>
                      <a:pPr algn="l" fontAlgn="ctr"/>
                      <a:r>
                        <a:rPr lang="en-IN" b="1" dirty="0" smtClean="0">
                          <a:effectLst/>
                        </a:rPr>
                        <a:t>Missing &amp; Strategy</a:t>
                      </a:r>
                      <a:endParaRPr lang="en-IN" b="1" dirty="0">
                        <a:effectLst/>
                      </a:endParaRPr>
                    </a:p>
                  </a:txBody>
                  <a:tcPr marL="38100" marR="38100" marT="38100" marB="38100" anchor="ctr"/>
                </a:tc>
                <a:extLst>
                  <a:ext uri="{0D108BD9-81ED-4DB2-BD59-A6C34878D82A}">
                    <a16:rowId xmlns:a16="http://schemas.microsoft.com/office/drawing/2014/main" val="4202643910"/>
                  </a:ext>
                </a:extLst>
              </a:tr>
              <a:tr h="370840">
                <a:tc>
                  <a:txBody>
                    <a:bodyPr/>
                    <a:lstStyle/>
                    <a:p>
                      <a:pPr algn="l" fontAlgn="ctr"/>
                      <a:r>
                        <a:rPr lang="en-IN">
                          <a:effectLst/>
                        </a:rPr>
                        <a:t>AMT_INCOME_TOTAL</a:t>
                      </a:r>
                    </a:p>
                  </a:txBody>
                  <a:tcPr marL="38100" marR="38100" marT="38100" marB="38100" anchor="ctr"/>
                </a:tc>
                <a:tc>
                  <a:txBody>
                    <a:bodyPr/>
                    <a:lstStyle/>
                    <a:p>
                      <a:pPr algn="l" fontAlgn="ctr"/>
                      <a:r>
                        <a:rPr lang="en-IN">
                          <a:effectLst/>
                        </a:rPr>
                        <a:t>Numerical continuous</a:t>
                      </a:r>
                    </a:p>
                  </a:txBody>
                  <a:tcPr marL="38100" marR="38100" marT="38100" marB="38100" anchor="ctr"/>
                </a:tc>
                <a:tc>
                  <a:txBody>
                    <a:bodyPr/>
                    <a:lstStyle/>
                    <a:p>
                      <a:pPr algn="l" fontAlgn="ctr"/>
                      <a:r>
                        <a:rPr lang="en-IN">
                          <a:effectLst/>
                        </a:rPr>
                        <a:t>None</a:t>
                      </a:r>
                    </a:p>
                  </a:txBody>
                  <a:tcPr marL="38100" marR="38100" marT="38100" marB="38100" anchor="ctr"/>
                </a:tc>
                <a:extLst>
                  <a:ext uri="{0D108BD9-81ED-4DB2-BD59-A6C34878D82A}">
                    <a16:rowId xmlns:a16="http://schemas.microsoft.com/office/drawing/2014/main" val="1456088303"/>
                  </a:ext>
                </a:extLst>
              </a:tr>
              <a:tr h="370840">
                <a:tc>
                  <a:txBody>
                    <a:bodyPr/>
                    <a:lstStyle/>
                    <a:p>
                      <a:pPr algn="l" fontAlgn="ctr"/>
                      <a:r>
                        <a:rPr lang="en-IN">
                          <a:effectLst/>
                        </a:rPr>
                        <a:t>AMT_GOODS_PRICE</a:t>
                      </a:r>
                    </a:p>
                  </a:txBody>
                  <a:tcPr marL="38100" marR="38100" marT="38100" marB="38100" anchor="ctr"/>
                </a:tc>
                <a:tc>
                  <a:txBody>
                    <a:bodyPr/>
                    <a:lstStyle/>
                    <a:p>
                      <a:pPr algn="l" fontAlgn="ctr"/>
                      <a:r>
                        <a:rPr lang="en-IN">
                          <a:effectLst/>
                        </a:rPr>
                        <a:t>Numerical continuous</a:t>
                      </a:r>
                    </a:p>
                  </a:txBody>
                  <a:tcPr marL="38100" marR="38100" marT="38100" marB="38100" anchor="ctr"/>
                </a:tc>
                <a:tc>
                  <a:txBody>
                    <a:bodyPr/>
                    <a:lstStyle/>
                    <a:p>
                      <a:pPr algn="l" fontAlgn="ctr"/>
                      <a:r>
                        <a:rPr lang="en-GB">
                          <a:effectLst/>
                        </a:rPr>
                        <a:t>112 % of the goods price</a:t>
                      </a:r>
                    </a:p>
                  </a:txBody>
                  <a:tcPr marL="38100" marR="38100" marT="38100" marB="38100" anchor="ctr"/>
                </a:tc>
                <a:extLst>
                  <a:ext uri="{0D108BD9-81ED-4DB2-BD59-A6C34878D82A}">
                    <a16:rowId xmlns:a16="http://schemas.microsoft.com/office/drawing/2014/main" val="2172245234"/>
                  </a:ext>
                </a:extLst>
              </a:tr>
              <a:tr h="370840">
                <a:tc>
                  <a:txBody>
                    <a:bodyPr/>
                    <a:lstStyle/>
                    <a:p>
                      <a:pPr algn="l" fontAlgn="ctr"/>
                      <a:r>
                        <a:rPr lang="en-IN">
                          <a:effectLst/>
                        </a:rPr>
                        <a:t>AMT_CREDIT</a:t>
                      </a:r>
                    </a:p>
                  </a:txBody>
                  <a:tcPr marL="38100" marR="38100" marT="38100" marB="38100" anchor="ctr"/>
                </a:tc>
                <a:tc>
                  <a:txBody>
                    <a:bodyPr/>
                    <a:lstStyle/>
                    <a:p>
                      <a:pPr algn="l" fontAlgn="ctr"/>
                      <a:r>
                        <a:rPr lang="en-IN">
                          <a:effectLst/>
                        </a:rPr>
                        <a:t>Numerical continuous</a:t>
                      </a:r>
                    </a:p>
                  </a:txBody>
                  <a:tcPr marL="38100" marR="38100" marT="38100" marB="38100" anchor="ctr"/>
                </a:tc>
                <a:tc>
                  <a:txBody>
                    <a:bodyPr/>
                    <a:lstStyle/>
                    <a:p>
                      <a:pPr algn="l" fontAlgn="ctr"/>
                      <a:r>
                        <a:rPr lang="en-IN">
                          <a:effectLst/>
                        </a:rPr>
                        <a:t>None</a:t>
                      </a:r>
                    </a:p>
                  </a:txBody>
                  <a:tcPr marL="38100" marR="38100" marT="38100" marB="38100" anchor="ctr"/>
                </a:tc>
                <a:extLst>
                  <a:ext uri="{0D108BD9-81ED-4DB2-BD59-A6C34878D82A}">
                    <a16:rowId xmlns:a16="http://schemas.microsoft.com/office/drawing/2014/main" val="1591032526"/>
                  </a:ext>
                </a:extLst>
              </a:tr>
              <a:tr h="370840">
                <a:tc>
                  <a:txBody>
                    <a:bodyPr/>
                    <a:lstStyle/>
                    <a:p>
                      <a:pPr algn="l" fontAlgn="ctr"/>
                      <a:r>
                        <a:rPr lang="en-IN">
                          <a:effectLst/>
                        </a:rPr>
                        <a:t>AMT_ANNUITY</a:t>
                      </a:r>
                    </a:p>
                  </a:txBody>
                  <a:tcPr marL="38100" marR="38100" marT="38100" marB="38100" anchor="ctr"/>
                </a:tc>
                <a:tc>
                  <a:txBody>
                    <a:bodyPr/>
                    <a:lstStyle/>
                    <a:p>
                      <a:pPr algn="l" fontAlgn="ctr"/>
                      <a:r>
                        <a:rPr lang="en-IN">
                          <a:effectLst/>
                        </a:rPr>
                        <a:t>Numerical continuous</a:t>
                      </a:r>
                    </a:p>
                  </a:txBody>
                  <a:tcPr marL="38100" marR="38100" marT="38100" marB="38100" anchor="ctr"/>
                </a:tc>
                <a:tc>
                  <a:txBody>
                    <a:bodyPr/>
                    <a:lstStyle/>
                    <a:p>
                      <a:pPr algn="l" fontAlgn="ctr"/>
                      <a:r>
                        <a:rPr lang="en-GB" dirty="0">
                          <a:effectLst/>
                        </a:rPr>
                        <a:t>5% of the Credit amount</a:t>
                      </a:r>
                    </a:p>
                  </a:txBody>
                  <a:tcPr marL="38100" marR="38100" marT="38100" marB="38100" anchor="ctr"/>
                </a:tc>
                <a:extLst>
                  <a:ext uri="{0D108BD9-81ED-4DB2-BD59-A6C34878D82A}">
                    <a16:rowId xmlns:a16="http://schemas.microsoft.com/office/drawing/2014/main" val="1199443459"/>
                  </a:ext>
                </a:extLst>
              </a:tr>
            </a:tbl>
          </a:graphicData>
        </a:graphic>
      </p:graphicFrame>
    </p:spTree>
    <p:extLst>
      <p:ext uri="{BB962C8B-B14F-4D97-AF65-F5344CB8AC3E}">
        <p14:creationId xmlns:p14="http://schemas.microsoft.com/office/powerpoint/2010/main" val="191577530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6290" y="228599"/>
            <a:ext cx="10515600" cy="806852"/>
          </a:xfrm>
        </p:spPr>
        <p:txBody>
          <a:bodyPr/>
          <a:lstStyle/>
          <a:p>
            <a:pPr algn="ctr"/>
            <a:r>
              <a:rPr lang="en-US" dirty="0" smtClean="0"/>
              <a:t>BOX PLOT - AMOUNT INCOME</a:t>
            </a:r>
            <a:endParaRPr lang="en-US" dirty="0"/>
          </a:p>
        </p:txBody>
      </p:sp>
      <p:sp>
        <p:nvSpPr>
          <p:cNvPr id="5" name="Content Placeholder 2"/>
          <p:cNvSpPr txBox="1">
            <a:spLocks/>
          </p:cNvSpPr>
          <p:nvPr/>
        </p:nvSpPr>
        <p:spPr>
          <a:xfrm>
            <a:off x="990599" y="1504682"/>
            <a:ext cx="10924309" cy="519399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endParaRPr lang="en-US" dirty="0" smtClean="0"/>
          </a:p>
          <a:p>
            <a:endParaRPr lang="en-US" dirty="0" smtClean="0"/>
          </a:p>
          <a:p>
            <a:pPr marL="0" indent="0">
              <a:buFont typeface="Wingdings 3" charset="2"/>
              <a:buNone/>
            </a:pPr>
            <a:endParaRPr lang="en-US" dirty="0" smtClean="0"/>
          </a:p>
          <a:p>
            <a:endParaRPr lang="en-US" dirty="0"/>
          </a:p>
        </p:txBody>
      </p:sp>
      <p:sp>
        <p:nvSpPr>
          <p:cNvPr id="6" name="Rectangle 2"/>
          <p:cNvSpPr>
            <a:spLocks noChangeArrowheads="1"/>
          </p:cNvSpPr>
          <p:nvPr/>
        </p:nvSpPr>
        <p:spPr bwMode="auto">
          <a:xfrm>
            <a:off x="0" y="90100"/>
            <a:ext cx="65" cy="276999"/>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9" name="Content Placeholder 2"/>
          <p:cNvSpPr txBox="1">
            <a:spLocks/>
          </p:cNvSpPr>
          <p:nvPr/>
        </p:nvSpPr>
        <p:spPr>
          <a:xfrm>
            <a:off x="838199" y="921827"/>
            <a:ext cx="10924309" cy="519399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buNone/>
            </a:pPr>
            <a:endParaRPr lang="en-US" dirty="0" smtClean="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199" y="1504681"/>
            <a:ext cx="10153386" cy="3441391"/>
          </a:xfrm>
        </p:spPr>
      </p:pic>
      <p:sp>
        <p:nvSpPr>
          <p:cNvPr id="10" name="TextBox 9"/>
          <p:cNvSpPr txBox="1"/>
          <p:nvPr/>
        </p:nvSpPr>
        <p:spPr>
          <a:xfrm>
            <a:off x="5564770" y="5344261"/>
            <a:ext cx="2142318" cy="369332"/>
          </a:xfrm>
          <a:prstGeom prst="rect">
            <a:avLst/>
          </a:prstGeom>
          <a:noFill/>
        </p:spPr>
        <p:txBody>
          <a:bodyPr wrap="none" rtlCol="0">
            <a:spAutoFit/>
          </a:bodyPr>
          <a:lstStyle/>
          <a:p>
            <a:r>
              <a:rPr lang="en-IN" dirty="0" smtClean="0"/>
              <a:t>Presence of outlier</a:t>
            </a:r>
            <a:endParaRPr lang="en-IN" dirty="0"/>
          </a:p>
        </p:txBody>
      </p:sp>
    </p:spTree>
    <p:extLst>
      <p:ext uri="{BB962C8B-B14F-4D97-AF65-F5344CB8AC3E}">
        <p14:creationId xmlns:p14="http://schemas.microsoft.com/office/powerpoint/2010/main" val="477775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6290" y="228599"/>
            <a:ext cx="10515600" cy="806852"/>
          </a:xfrm>
        </p:spPr>
        <p:txBody>
          <a:bodyPr/>
          <a:lstStyle/>
          <a:p>
            <a:pPr algn="ctr"/>
            <a:r>
              <a:rPr lang="en-US" dirty="0" smtClean="0"/>
              <a:t>BOX PLOT - AMOUNT INCOME</a:t>
            </a:r>
            <a:endParaRPr lang="en-US" dirty="0"/>
          </a:p>
        </p:txBody>
      </p:sp>
      <p:sp>
        <p:nvSpPr>
          <p:cNvPr id="5" name="Content Placeholder 2"/>
          <p:cNvSpPr txBox="1">
            <a:spLocks/>
          </p:cNvSpPr>
          <p:nvPr/>
        </p:nvSpPr>
        <p:spPr>
          <a:xfrm>
            <a:off x="990599" y="1504682"/>
            <a:ext cx="10924309" cy="519399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endParaRPr lang="en-US" dirty="0" smtClean="0"/>
          </a:p>
          <a:p>
            <a:endParaRPr lang="en-US" dirty="0" smtClean="0"/>
          </a:p>
          <a:p>
            <a:pPr marL="0" indent="0">
              <a:buFont typeface="Wingdings 3" charset="2"/>
              <a:buNone/>
            </a:pPr>
            <a:endParaRPr lang="en-US" dirty="0" smtClean="0"/>
          </a:p>
          <a:p>
            <a:endParaRPr lang="en-US" dirty="0"/>
          </a:p>
        </p:txBody>
      </p:sp>
      <p:sp>
        <p:nvSpPr>
          <p:cNvPr id="6" name="Rectangle 2"/>
          <p:cNvSpPr>
            <a:spLocks noChangeArrowheads="1"/>
          </p:cNvSpPr>
          <p:nvPr/>
        </p:nvSpPr>
        <p:spPr bwMode="auto">
          <a:xfrm>
            <a:off x="0" y="90100"/>
            <a:ext cx="65" cy="276999"/>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9" name="Content Placeholder 2"/>
          <p:cNvSpPr txBox="1">
            <a:spLocks/>
          </p:cNvSpPr>
          <p:nvPr/>
        </p:nvSpPr>
        <p:spPr>
          <a:xfrm>
            <a:off x="838199" y="921827"/>
            <a:ext cx="10924309" cy="519399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buNone/>
            </a:pPr>
            <a:endParaRPr lang="en-US" dirty="0" smtClean="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199" y="1504681"/>
            <a:ext cx="10153386" cy="3441391"/>
          </a:xfrm>
        </p:spPr>
      </p:pic>
      <p:sp>
        <p:nvSpPr>
          <p:cNvPr id="10" name="TextBox 9"/>
          <p:cNvSpPr txBox="1"/>
          <p:nvPr/>
        </p:nvSpPr>
        <p:spPr>
          <a:xfrm>
            <a:off x="1637163" y="5206916"/>
            <a:ext cx="7633854" cy="1200329"/>
          </a:xfrm>
          <a:prstGeom prst="rect">
            <a:avLst/>
          </a:prstGeom>
          <a:noFill/>
        </p:spPr>
        <p:txBody>
          <a:bodyPr wrap="square" rtlCol="0">
            <a:spAutoFit/>
          </a:bodyPr>
          <a:lstStyle/>
          <a:p>
            <a:r>
              <a:rPr lang="en-IN" dirty="0" smtClean="0"/>
              <a:t>Presence of outliers</a:t>
            </a:r>
          </a:p>
          <a:p>
            <a:r>
              <a:rPr lang="en-IN" dirty="0" smtClean="0"/>
              <a:t>Income is generally </a:t>
            </a:r>
            <a:r>
              <a:rPr lang="en-IN" dirty="0" err="1" smtClean="0"/>
              <a:t>rangebound</a:t>
            </a:r>
            <a:r>
              <a:rPr lang="en-IN" dirty="0" smtClean="0"/>
              <a:t> with few exceptions</a:t>
            </a:r>
          </a:p>
          <a:p>
            <a:r>
              <a:rPr lang="en-IN" dirty="0" err="1" smtClean="0"/>
              <a:t>Binnnig</a:t>
            </a:r>
            <a:r>
              <a:rPr lang="en-IN" dirty="0" smtClean="0"/>
              <a:t> the income into groups would provide some insights</a:t>
            </a:r>
          </a:p>
          <a:p>
            <a:endParaRPr lang="en-IN" dirty="0"/>
          </a:p>
        </p:txBody>
      </p:sp>
      <p:sp>
        <p:nvSpPr>
          <p:cNvPr id="7" name="Rectangle 2"/>
          <p:cNvSpPr>
            <a:spLocks noChangeArrowheads="1"/>
          </p:cNvSpPr>
          <p:nvPr/>
        </p:nvSpPr>
        <p:spPr bwMode="auto">
          <a:xfrm>
            <a:off x="0" y="-138499"/>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07915334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6290" y="228599"/>
            <a:ext cx="10515600" cy="806852"/>
          </a:xfrm>
        </p:spPr>
        <p:txBody>
          <a:bodyPr/>
          <a:lstStyle/>
          <a:p>
            <a:pPr algn="ctr"/>
            <a:r>
              <a:rPr lang="en-US" dirty="0" smtClean="0"/>
              <a:t>AMOUNT INCOME - BINNING</a:t>
            </a:r>
            <a:endParaRPr lang="en-US" dirty="0"/>
          </a:p>
        </p:txBody>
      </p:sp>
      <p:sp>
        <p:nvSpPr>
          <p:cNvPr id="5" name="Content Placeholder 2"/>
          <p:cNvSpPr txBox="1">
            <a:spLocks/>
          </p:cNvSpPr>
          <p:nvPr/>
        </p:nvSpPr>
        <p:spPr>
          <a:xfrm>
            <a:off x="990599" y="1504682"/>
            <a:ext cx="10924309" cy="519399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endParaRPr lang="en-US" dirty="0" smtClean="0"/>
          </a:p>
          <a:p>
            <a:endParaRPr lang="en-US" dirty="0" smtClean="0"/>
          </a:p>
          <a:p>
            <a:pPr marL="0" indent="0">
              <a:buFont typeface="Wingdings 3" charset="2"/>
              <a:buNone/>
            </a:pPr>
            <a:endParaRPr lang="en-US" dirty="0" smtClean="0"/>
          </a:p>
          <a:p>
            <a:endParaRPr lang="en-US" dirty="0"/>
          </a:p>
        </p:txBody>
      </p:sp>
      <p:sp>
        <p:nvSpPr>
          <p:cNvPr id="6" name="Rectangle 2"/>
          <p:cNvSpPr>
            <a:spLocks noChangeArrowheads="1"/>
          </p:cNvSpPr>
          <p:nvPr/>
        </p:nvSpPr>
        <p:spPr bwMode="auto">
          <a:xfrm>
            <a:off x="0" y="90100"/>
            <a:ext cx="65" cy="276999"/>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9" name="Content Placeholder 2"/>
          <p:cNvSpPr txBox="1">
            <a:spLocks/>
          </p:cNvSpPr>
          <p:nvPr/>
        </p:nvSpPr>
        <p:spPr>
          <a:xfrm>
            <a:off x="838199" y="921827"/>
            <a:ext cx="10924309" cy="519399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buNone/>
            </a:pPr>
            <a:endParaRPr lang="en-US" dirty="0" smtClean="0"/>
          </a:p>
        </p:txBody>
      </p:sp>
      <p:sp>
        <p:nvSpPr>
          <p:cNvPr id="7" name="Rectangle 2"/>
          <p:cNvSpPr>
            <a:spLocks noChangeArrowheads="1"/>
          </p:cNvSpPr>
          <p:nvPr/>
        </p:nvSpPr>
        <p:spPr bwMode="auto">
          <a:xfrm>
            <a:off x="0" y="-138499"/>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3" name="Content Placeholder 2"/>
          <p:cNvSpPr>
            <a:spLocks noGrp="1"/>
          </p:cNvSpPr>
          <p:nvPr>
            <p:ph idx="1"/>
          </p:nvPr>
        </p:nvSpPr>
        <p:spPr>
          <a:xfrm>
            <a:off x="1155756" y="1326143"/>
            <a:ext cx="8596668" cy="3880773"/>
          </a:xfrm>
        </p:spPr>
        <p:txBody>
          <a:bodyPr/>
          <a:lstStyle/>
          <a:p>
            <a:r>
              <a:rPr lang="en-IN" dirty="0" smtClean="0"/>
              <a:t>The income is binned into 4 quantiles (0,0.25,0.5.0.75,1)</a:t>
            </a:r>
            <a:endParaRPr lang="en-IN" dirty="0"/>
          </a:p>
        </p:txBody>
      </p:sp>
      <p:graphicFrame>
        <p:nvGraphicFramePr>
          <p:cNvPr id="8" name="Table 7"/>
          <p:cNvGraphicFramePr>
            <a:graphicFrameLocks noGrp="1"/>
          </p:cNvGraphicFramePr>
          <p:nvPr>
            <p:extLst>
              <p:ext uri="{D42A27DB-BD31-4B8C-83A1-F6EECF244321}">
                <p14:modId xmlns:p14="http://schemas.microsoft.com/office/powerpoint/2010/main" val="809611256"/>
              </p:ext>
            </p:extLst>
          </p:nvPr>
        </p:nvGraphicFramePr>
        <p:xfrm>
          <a:off x="1565563" y="1717261"/>
          <a:ext cx="7744692" cy="2479040"/>
        </p:xfrm>
        <a:graphic>
          <a:graphicData uri="http://schemas.openxmlformats.org/drawingml/2006/table">
            <a:tbl>
              <a:tblPr firstRow="1" bandRow="1">
                <a:tableStyleId>{5C22544A-7EE6-4342-B048-85BDC9FD1C3A}</a:tableStyleId>
              </a:tblPr>
              <a:tblGrid>
                <a:gridCol w="1898073">
                  <a:extLst>
                    <a:ext uri="{9D8B030D-6E8A-4147-A177-3AD203B41FA5}">
                      <a16:colId xmlns:a16="http://schemas.microsoft.com/office/drawing/2014/main" val="3156821967"/>
                    </a:ext>
                  </a:extLst>
                </a:gridCol>
                <a:gridCol w="983673">
                  <a:extLst>
                    <a:ext uri="{9D8B030D-6E8A-4147-A177-3AD203B41FA5}">
                      <a16:colId xmlns:a16="http://schemas.microsoft.com/office/drawing/2014/main" val="3110040298"/>
                    </a:ext>
                  </a:extLst>
                </a:gridCol>
                <a:gridCol w="1233055">
                  <a:extLst>
                    <a:ext uri="{9D8B030D-6E8A-4147-A177-3AD203B41FA5}">
                      <a16:colId xmlns:a16="http://schemas.microsoft.com/office/drawing/2014/main" val="4059081841"/>
                    </a:ext>
                  </a:extLst>
                </a:gridCol>
                <a:gridCol w="1128392">
                  <a:extLst>
                    <a:ext uri="{9D8B030D-6E8A-4147-A177-3AD203B41FA5}">
                      <a16:colId xmlns:a16="http://schemas.microsoft.com/office/drawing/2014/main" val="2374391655"/>
                    </a:ext>
                  </a:extLst>
                </a:gridCol>
                <a:gridCol w="1254589">
                  <a:extLst>
                    <a:ext uri="{9D8B030D-6E8A-4147-A177-3AD203B41FA5}">
                      <a16:colId xmlns:a16="http://schemas.microsoft.com/office/drawing/2014/main" val="2114042230"/>
                    </a:ext>
                  </a:extLst>
                </a:gridCol>
                <a:gridCol w="1246910">
                  <a:extLst>
                    <a:ext uri="{9D8B030D-6E8A-4147-A177-3AD203B41FA5}">
                      <a16:colId xmlns:a16="http://schemas.microsoft.com/office/drawing/2014/main" val="2250522004"/>
                    </a:ext>
                  </a:extLst>
                </a:gridCol>
              </a:tblGrid>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N" b="1" dirty="0" smtClean="0">
                          <a:effectLst/>
                        </a:rPr>
                        <a:t>INCOME_GROUP</a:t>
                      </a:r>
                    </a:p>
                    <a:p>
                      <a:endParaRPr lang="en-IN" dirty="0"/>
                    </a:p>
                  </a:txBody>
                  <a:tcPr marL="38100" marR="38100" marT="38100" marB="38100" anchor="ctr"/>
                </a:tc>
                <a:tc>
                  <a:txBody>
                    <a:bodyPr/>
                    <a:lstStyle/>
                    <a:p>
                      <a:pPr algn="l" fontAlgn="ctr"/>
                      <a:r>
                        <a:rPr lang="en-IN" b="1" dirty="0">
                          <a:effectLst/>
                        </a:rPr>
                        <a:t/>
                      </a:r>
                      <a:br>
                        <a:rPr lang="en-IN" b="1" dirty="0">
                          <a:effectLst/>
                        </a:rPr>
                      </a:br>
                      <a:r>
                        <a:rPr lang="en-IN" b="1" dirty="0">
                          <a:effectLst/>
                        </a:rPr>
                        <a:t>Total</a:t>
                      </a:r>
                    </a:p>
                  </a:txBody>
                  <a:tcPr marL="38100" marR="38100" marT="38100" marB="38100" anchor="ctr"/>
                </a:tc>
                <a:tc>
                  <a:txBody>
                    <a:bodyPr/>
                    <a:lstStyle/>
                    <a:p>
                      <a:pPr algn="l" fontAlgn="ctr"/>
                      <a:r>
                        <a:rPr lang="en-IN" b="1" dirty="0">
                          <a:effectLst/>
                        </a:rPr>
                        <a:t>Target=1</a:t>
                      </a:r>
                    </a:p>
                  </a:txBody>
                  <a:tcPr marL="38100" marR="38100" marT="38100" marB="38100" anchor="ctr"/>
                </a:tc>
                <a:tc>
                  <a:txBody>
                    <a:bodyPr/>
                    <a:lstStyle/>
                    <a:p>
                      <a:pPr algn="l" fontAlgn="ctr"/>
                      <a:r>
                        <a:rPr lang="en-IN" b="1" dirty="0">
                          <a:effectLst/>
                        </a:rPr>
                        <a:t>Target=0</a:t>
                      </a:r>
                    </a:p>
                  </a:txBody>
                  <a:tcPr marL="38100" marR="38100" marT="38100" marB="38100" anchor="ctr"/>
                </a:tc>
                <a:tc>
                  <a:txBody>
                    <a:bodyPr/>
                    <a:lstStyle/>
                    <a:p>
                      <a:pPr algn="l" fontAlgn="ctr"/>
                      <a:r>
                        <a:rPr lang="en-IN" b="1" dirty="0">
                          <a:effectLst/>
                        </a:rPr>
                        <a:t>Target=1%</a:t>
                      </a:r>
                    </a:p>
                  </a:txBody>
                  <a:tcPr marL="38100" marR="38100" marT="38100" marB="38100" anchor="ctr"/>
                </a:tc>
                <a:tc>
                  <a:txBody>
                    <a:bodyPr/>
                    <a:lstStyle/>
                    <a:p>
                      <a:pPr algn="l" fontAlgn="ctr"/>
                      <a:r>
                        <a:rPr lang="en-IN" b="1" dirty="0">
                          <a:effectLst/>
                        </a:rPr>
                        <a:t>Target=0%</a:t>
                      </a:r>
                    </a:p>
                  </a:txBody>
                  <a:tcPr marL="38100" marR="38100" marT="38100" marB="38100" anchor="ctr"/>
                </a:tc>
                <a:extLst>
                  <a:ext uri="{0D108BD9-81ED-4DB2-BD59-A6C34878D82A}">
                    <a16:rowId xmlns:a16="http://schemas.microsoft.com/office/drawing/2014/main" val="3363587102"/>
                  </a:ext>
                </a:extLst>
              </a:tr>
              <a:tr h="370840">
                <a:tc>
                  <a:txBody>
                    <a:bodyPr/>
                    <a:lstStyle/>
                    <a:p>
                      <a:pPr algn="l" fontAlgn="ctr"/>
                      <a:endParaRPr lang="en-IN" b="1" dirty="0">
                        <a:effectLst/>
                      </a:endParaRPr>
                    </a:p>
                  </a:txBody>
                  <a:tcPr marL="38100" marR="38100" marT="38100" marB="38100" anchor="ctr"/>
                </a:tc>
                <a:tc>
                  <a:txBody>
                    <a:bodyPr/>
                    <a:lstStyle/>
                    <a:p>
                      <a:pPr algn="l" fontAlgn="ctr"/>
                      <a:endParaRPr lang="en-IN" b="1">
                        <a:effectLst/>
                      </a:endParaRPr>
                    </a:p>
                  </a:txBody>
                  <a:tcPr marL="38100" marR="38100" marT="38100" marB="38100" anchor="ctr"/>
                </a:tc>
                <a:tc>
                  <a:txBody>
                    <a:bodyPr/>
                    <a:lstStyle/>
                    <a:p>
                      <a:pPr algn="l" fontAlgn="ctr"/>
                      <a:endParaRPr lang="en-IN" b="1">
                        <a:effectLst/>
                      </a:endParaRPr>
                    </a:p>
                  </a:txBody>
                  <a:tcPr marL="38100" marR="38100" marT="38100" marB="38100" anchor="ctr"/>
                </a:tc>
                <a:tc>
                  <a:txBody>
                    <a:bodyPr/>
                    <a:lstStyle/>
                    <a:p>
                      <a:pPr algn="l" fontAlgn="ctr"/>
                      <a:endParaRPr lang="en-IN" b="1">
                        <a:effectLst/>
                      </a:endParaRPr>
                    </a:p>
                  </a:txBody>
                  <a:tcPr marL="38100" marR="38100" marT="38100" marB="38100" anchor="ctr"/>
                </a:tc>
                <a:tc>
                  <a:txBody>
                    <a:bodyPr/>
                    <a:lstStyle/>
                    <a:p>
                      <a:pPr algn="l" fontAlgn="ctr"/>
                      <a:endParaRPr lang="en-IN" b="1">
                        <a:effectLst/>
                      </a:endParaRPr>
                    </a:p>
                  </a:txBody>
                  <a:tcPr marL="38100" marR="38100" marT="38100" marB="38100" anchor="ctr"/>
                </a:tc>
                <a:tc>
                  <a:txBody>
                    <a:bodyPr/>
                    <a:lstStyle/>
                    <a:p>
                      <a:pPr algn="l" fontAlgn="ctr"/>
                      <a:endParaRPr lang="en-IN" b="1">
                        <a:effectLst/>
                      </a:endParaRPr>
                    </a:p>
                  </a:txBody>
                  <a:tcPr marL="38100" marR="38100" marT="38100" marB="38100" anchor="ctr"/>
                </a:tc>
                <a:extLst>
                  <a:ext uri="{0D108BD9-81ED-4DB2-BD59-A6C34878D82A}">
                    <a16:rowId xmlns:a16="http://schemas.microsoft.com/office/drawing/2014/main" val="3208080118"/>
                  </a:ext>
                </a:extLst>
              </a:tr>
              <a:tr h="370840">
                <a:tc>
                  <a:txBody>
                    <a:bodyPr/>
                    <a:lstStyle/>
                    <a:p>
                      <a:pPr algn="l" fontAlgn="ctr"/>
                      <a:r>
                        <a:rPr lang="en-IN" b="1">
                          <a:effectLst/>
                        </a:rPr>
                        <a:t>Q1</a:t>
                      </a:r>
                    </a:p>
                  </a:txBody>
                  <a:tcPr marL="38100" marR="38100" marT="38100" marB="38100" anchor="ctr"/>
                </a:tc>
                <a:tc>
                  <a:txBody>
                    <a:bodyPr/>
                    <a:lstStyle/>
                    <a:p>
                      <a:pPr algn="l" fontAlgn="ctr"/>
                      <a:r>
                        <a:rPr lang="en-IN">
                          <a:effectLst/>
                        </a:rPr>
                        <a:t>100576</a:t>
                      </a:r>
                    </a:p>
                  </a:txBody>
                  <a:tcPr marL="38100" marR="38100" marT="38100" marB="38100" anchor="ctr"/>
                </a:tc>
                <a:tc>
                  <a:txBody>
                    <a:bodyPr/>
                    <a:lstStyle/>
                    <a:p>
                      <a:pPr algn="l" fontAlgn="ctr"/>
                      <a:r>
                        <a:rPr lang="en-IN">
                          <a:effectLst/>
                        </a:rPr>
                        <a:t>8442</a:t>
                      </a:r>
                    </a:p>
                  </a:txBody>
                  <a:tcPr marL="38100" marR="38100" marT="38100" marB="38100" anchor="ctr"/>
                </a:tc>
                <a:tc>
                  <a:txBody>
                    <a:bodyPr/>
                    <a:lstStyle/>
                    <a:p>
                      <a:pPr algn="l" fontAlgn="ctr"/>
                      <a:r>
                        <a:rPr lang="en-IN">
                          <a:effectLst/>
                        </a:rPr>
                        <a:t>92134</a:t>
                      </a:r>
                    </a:p>
                  </a:txBody>
                  <a:tcPr marL="38100" marR="38100" marT="38100" marB="38100" anchor="ctr"/>
                </a:tc>
                <a:tc>
                  <a:txBody>
                    <a:bodyPr/>
                    <a:lstStyle/>
                    <a:p>
                      <a:pPr algn="l" fontAlgn="ctr"/>
                      <a:r>
                        <a:rPr lang="en-IN">
                          <a:effectLst/>
                        </a:rPr>
                        <a:t>8.39</a:t>
                      </a:r>
                    </a:p>
                  </a:txBody>
                  <a:tcPr marL="38100" marR="38100" marT="38100" marB="38100" anchor="ctr"/>
                </a:tc>
                <a:tc>
                  <a:txBody>
                    <a:bodyPr/>
                    <a:lstStyle/>
                    <a:p>
                      <a:pPr algn="l" fontAlgn="ctr"/>
                      <a:r>
                        <a:rPr lang="en-IN">
                          <a:effectLst/>
                        </a:rPr>
                        <a:t>91.61</a:t>
                      </a:r>
                    </a:p>
                  </a:txBody>
                  <a:tcPr marL="38100" marR="38100" marT="38100" marB="38100" anchor="ctr"/>
                </a:tc>
                <a:extLst>
                  <a:ext uri="{0D108BD9-81ED-4DB2-BD59-A6C34878D82A}">
                    <a16:rowId xmlns:a16="http://schemas.microsoft.com/office/drawing/2014/main" val="2820089740"/>
                  </a:ext>
                </a:extLst>
              </a:tr>
              <a:tr h="370840">
                <a:tc>
                  <a:txBody>
                    <a:bodyPr/>
                    <a:lstStyle/>
                    <a:p>
                      <a:pPr algn="l" fontAlgn="ctr"/>
                      <a:r>
                        <a:rPr lang="en-IN" b="1">
                          <a:effectLst/>
                        </a:rPr>
                        <a:t>Q2</a:t>
                      </a:r>
                    </a:p>
                  </a:txBody>
                  <a:tcPr marL="38100" marR="38100" marT="38100" marB="38100" anchor="ctr"/>
                </a:tc>
                <a:tc>
                  <a:txBody>
                    <a:bodyPr/>
                    <a:lstStyle/>
                    <a:p>
                      <a:pPr algn="l" fontAlgn="ctr"/>
                      <a:r>
                        <a:rPr lang="en-IN">
                          <a:effectLst/>
                        </a:rPr>
                        <a:t>53182</a:t>
                      </a:r>
                    </a:p>
                  </a:txBody>
                  <a:tcPr marL="38100" marR="38100" marT="38100" marB="38100" anchor="ctr"/>
                </a:tc>
                <a:tc>
                  <a:txBody>
                    <a:bodyPr/>
                    <a:lstStyle/>
                    <a:p>
                      <a:pPr algn="l" fontAlgn="ctr"/>
                      <a:r>
                        <a:rPr lang="en-IN">
                          <a:effectLst/>
                        </a:rPr>
                        <a:t>4537</a:t>
                      </a:r>
                    </a:p>
                  </a:txBody>
                  <a:tcPr marL="38100" marR="38100" marT="38100" marB="38100" anchor="ctr"/>
                </a:tc>
                <a:tc>
                  <a:txBody>
                    <a:bodyPr/>
                    <a:lstStyle/>
                    <a:p>
                      <a:pPr algn="l" fontAlgn="ctr"/>
                      <a:r>
                        <a:rPr lang="en-IN">
                          <a:effectLst/>
                        </a:rPr>
                        <a:t>48645</a:t>
                      </a:r>
                    </a:p>
                  </a:txBody>
                  <a:tcPr marL="38100" marR="38100" marT="38100" marB="38100" anchor="ctr"/>
                </a:tc>
                <a:tc>
                  <a:txBody>
                    <a:bodyPr/>
                    <a:lstStyle/>
                    <a:p>
                      <a:pPr algn="l" fontAlgn="ctr"/>
                      <a:r>
                        <a:rPr lang="en-IN">
                          <a:effectLst/>
                        </a:rPr>
                        <a:t>8.53</a:t>
                      </a:r>
                    </a:p>
                  </a:txBody>
                  <a:tcPr marL="38100" marR="38100" marT="38100" marB="38100" anchor="ctr"/>
                </a:tc>
                <a:tc>
                  <a:txBody>
                    <a:bodyPr/>
                    <a:lstStyle/>
                    <a:p>
                      <a:pPr algn="l" fontAlgn="ctr"/>
                      <a:r>
                        <a:rPr lang="en-IN">
                          <a:effectLst/>
                        </a:rPr>
                        <a:t>91.47</a:t>
                      </a:r>
                    </a:p>
                  </a:txBody>
                  <a:tcPr marL="38100" marR="38100" marT="38100" marB="38100" anchor="ctr"/>
                </a:tc>
                <a:extLst>
                  <a:ext uri="{0D108BD9-81ED-4DB2-BD59-A6C34878D82A}">
                    <a16:rowId xmlns:a16="http://schemas.microsoft.com/office/drawing/2014/main" val="3661561037"/>
                  </a:ext>
                </a:extLst>
              </a:tr>
              <a:tr h="370840">
                <a:tc>
                  <a:txBody>
                    <a:bodyPr/>
                    <a:lstStyle/>
                    <a:p>
                      <a:pPr algn="l" fontAlgn="ctr"/>
                      <a:r>
                        <a:rPr lang="en-IN" b="1">
                          <a:effectLst/>
                        </a:rPr>
                        <a:t>Q3</a:t>
                      </a:r>
                    </a:p>
                  </a:txBody>
                  <a:tcPr marL="38100" marR="38100" marT="38100" marB="38100" anchor="ctr"/>
                </a:tc>
                <a:tc>
                  <a:txBody>
                    <a:bodyPr/>
                    <a:lstStyle/>
                    <a:p>
                      <a:pPr algn="l" fontAlgn="ctr"/>
                      <a:r>
                        <a:rPr lang="en-IN">
                          <a:effectLst/>
                        </a:rPr>
                        <a:t>82213</a:t>
                      </a:r>
                    </a:p>
                  </a:txBody>
                  <a:tcPr marL="38100" marR="38100" marT="38100" marB="38100" anchor="ctr"/>
                </a:tc>
                <a:tc>
                  <a:txBody>
                    <a:bodyPr/>
                    <a:lstStyle/>
                    <a:p>
                      <a:pPr algn="l" fontAlgn="ctr"/>
                      <a:r>
                        <a:rPr lang="en-IN">
                          <a:effectLst/>
                        </a:rPr>
                        <a:t>6902</a:t>
                      </a:r>
                    </a:p>
                  </a:txBody>
                  <a:tcPr marL="38100" marR="38100" marT="38100" marB="38100" anchor="ctr"/>
                </a:tc>
                <a:tc>
                  <a:txBody>
                    <a:bodyPr/>
                    <a:lstStyle/>
                    <a:p>
                      <a:pPr algn="l" fontAlgn="ctr"/>
                      <a:r>
                        <a:rPr lang="en-IN">
                          <a:effectLst/>
                        </a:rPr>
                        <a:t>75311</a:t>
                      </a:r>
                    </a:p>
                  </a:txBody>
                  <a:tcPr marL="38100" marR="38100" marT="38100" marB="38100" anchor="ctr"/>
                </a:tc>
                <a:tc>
                  <a:txBody>
                    <a:bodyPr/>
                    <a:lstStyle/>
                    <a:p>
                      <a:pPr algn="l" fontAlgn="ctr"/>
                      <a:r>
                        <a:rPr lang="en-IN">
                          <a:effectLst/>
                        </a:rPr>
                        <a:t>8.40</a:t>
                      </a:r>
                    </a:p>
                  </a:txBody>
                  <a:tcPr marL="38100" marR="38100" marT="38100" marB="38100" anchor="ctr"/>
                </a:tc>
                <a:tc>
                  <a:txBody>
                    <a:bodyPr/>
                    <a:lstStyle/>
                    <a:p>
                      <a:pPr algn="l" fontAlgn="ctr"/>
                      <a:r>
                        <a:rPr lang="en-IN">
                          <a:effectLst/>
                        </a:rPr>
                        <a:t>91.60</a:t>
                      </a:r>
                    </a:p>
                  </a:txBody>
                  <a:tcPr marL="38100" marR="38100" marT="38100" marB="38100" anchor="ctr"/>
                </a:tc>
                <a:extLst>
                  <a:ext uri="{0D108BD9-81ED-4DB2-BD59-A6C34878D82A}">
                    <a16:rowId xmlns:a16="http://schemas.microsoft.com/office/drawing/2014/main" val="31467497"/>
                  </a:ext>
                </a:extLst>
              </a:tr>
              <a:tr h="370840">
                <a:tc>
                  <a:txBody>
                    <a:bodyPr/>
                    <a:lstStyle/>
                    <a:p>
                      <a:pPr algn="l" fontAlgn="ctr"/>
                      <a:r>
                        <a:rPr lang="en-IN" b="1">
                          <a:effectLst/>
                        </a:rPr>
                        <a:t>Q4</a:t>
                      </a:r>
                    </a:p>
                  </a:txBody>
                  <a:tcPr marL="38100" marR="38100" marT="38100" marB="38100" anchor="ctr"/>
                </a:tc>
                <a:tc>
                  <a:txBody>
                    <a:bodyPr/>
                    <a:lstStyle/>
                    <a:p>
                      <a:pPr algn="l" fontAlgn="ctr"/>
                      <a:r>
                        <a:rPr lang="en-IN">
                          <a:effectLst/>
                        </a:rPr>
                        <a:t>71538</a:t>
                      </a:r>
                    </a:p>
                  </a:txBody>
                  <a:tcPr marL="38100" marR="38100" marT="38100" marB="38100" anchor="ctr"/>
                </a:tc>
                <a:tc>
                  <a:txBody>
                    <a:bodyPr/>
                    <a:lstStyle/>
                    <a:p>
                      <a:pPr algn="l" fontAlgn="ctr"/>
                      <a:r>
                        <a:rPr lang="en-IN">
                          <a:effectLst/>
                        </a:rPr>
                        <a:t>4943</a:t>
                      </a:r>
                    </a:p>
                  </a:txBody>
                  <a:tcPr marL="38100" marR="38100" marT="38100" marB="38100" anchor="ctr"/>
                </a:tc>
                <a:tc>
                  <a:txBody>
                    <a:bodyPr/>
                    <a:lstStyle/>
                    <a:p>
                      <a:pPr algn="l" fontAlgn="ctr"/>
                      <a:r>
                        <a:rPr lang="en-IN">
                          <a:effectLst/>
                        </a:rPr>
                        <a:t>66595</a:t>
                      </a:r>
                    </a:p>
                  </a:txBody>
                  <a:tcPr marL="38100" marR="38100" marT="38100" marB="38100" anchor="ctr"/>
                </a:tc>
                <a:tc>
                  <a:txBody>
                    <a:bodyPr/>
                    <a:lstStyle/>
                    <a:p>
                      <a:pPr algn="l" fontAlgn="ctr"/>
                      <a:r>
                        <a:rPr lang="en-IN">
                          <a:effectLst/>
                        </a:rPr>
                        <a:t>6.91</a:t>
                      </a:r>
                    </a:p>
                  </a:txBody>
                  <a:tcPr marL="38100" marR="38100" marT="38100" marB="38100" anchor="ctr"/>
                </a:tc>
                <a:tc>
                  <a:txBody>
                    <a:bodyPr/>
                    <a:lstStyle/>
                    <a:p>
                      <a:pPr algn="l" fontAlgn="ctr"/>
                      <a:r>
                        <a:rPr lang="en-IN" dirty="0">
                          <a:effectLst/>
                        </a:rPr>
                        <a:t>93.09</a:t>
                      </a:r>
                    </a:p>
                  </a:txBody>
                  <a:tcPr marL="38100" marR="38100" marT="38100" marB="38100" anchor="ctr"/>
                </a:tc>
                <a:extLst>
                  <a:ext uri="{0D108BD9-81ED-4DB2-BD59-A6C34878D82A}">
                    <a16:rowId xmlns:a16="http://schemas.microsoft.com/office/drawing/2014/main" val="1528887865"/>
                  </a:ext>
                </a:extLst>
              </a:tr>
            </a:tbl>
          </a:graphicData>
        </a:graphic>
      </p:graphicFrame>
    </p:spTree>
    <p:extLst>
      <p:ext uri="{BB962C8B-B14F-4D97-AF65-F5344CB8AC3E}">
        <p14:creationId xmlns:p14="http://schemas.microsoft.com/office/powerpoint/2010/main" val="196448225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6290" y="228599"/>
            <a:ext cx="10515600" cy="806852"/>
          </a:xfrm>
        </p:spPr>
        <p:txBody>
          <a:bodyPr/>
          <a:lstStyle/>
          <a:p>
            <a:pPr algn="ctr"/>
            <a:r>
              <a:rPr lang="en-US" dirty="0" smtClean="0"/>
              <a:t>BOX PLOT - AMOUNT INCOME</a:t>
            </a:r>
            <a:endParaRPr lang="en-US" dirty="0"/>
          </a:p>
        </p:txBody>
      </p:sp>
      <p:sp>
        <p:nvSpPr>
          <p:cNvPr id="5" name="Content Placeholder 2"/>
          <p:cNvSpPr txBox="1">
            <a:spLocks/>
          </p:cNvSpPr>
          <p:nvPr/>
        </p:nvSpPr>
        <p:spPr>
          <a:xfrm>
            <a:off x="990599" y="1504682"/>
            <a:ext cx="10924309" cy="519399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endParaRPr lang="en-US" dirty="0" smtClean="0"/>
          </a:p>
          <a:p>
            <a:endParaRPr lang="en-US" dirty="0" smtClean="0"/>
          </a:p>
          <a:p>
            <a:pPr marL="0" indent="0">
              <a:buFont typeface="Wingdings 3" charset="2"/>
              <a:buNone/>
            </a:pPr>
            <a:endParaRPr lang="en-US" dirty="0" smtClean="0"/>
          </a:p>
          <a:p>
            <a:endParaRPr lang="en-US" dirty="0"/>
          </a:p>
        </p:txBody>
      </p:sp>
      <p:sp>
        <p:nvSpPr>
          <p:cNvPr id="6" name="Rectangle 2"/>
          <p:cNvSpPr>
            <a:spLocks noChangeArrowheads="1"/>
          </p:cNvSpPr>
          <p:nvPr/>
        </p:nvSpPr>
        <p:spPr bwMode="auto">
          <a:xfrm>
            <a:off x="0" y="90100"/>
            <a:ext cx="65" cy="276999"/>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9" name="Content Placeholder 2"/>
          <p:cNvSpPr txBox="1">
            <a:spLocks/>
          </p:cNvSpPr>
          <p:nvPr/>
        </p:nvSpPr>
        <p:spPr>
          <a:xfrm>
            <a:off x="838199" y="921827"/>
            <a:ext cx="10924309" cy="519399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buNone/>
            </a:pPr>
            <a:endParaRPr lang="en-US" dirty="0" smtClean="0"/>
          </a:p>
        </p:txBody>
      </p:sp>
      <p:sp>
        <p:nvSpPr>
          <p:cNvPr id="7" name="Rectangle 2"/>
          <p:cNvSpPr>
            <a:spLocks noChangeArrowheads="1"/>
          </p:cNvSpPr>
          <p:nvPr/>
        </p:nvSpPr>
        <p:spPr bwMode="auto">
          <a:xfrm>
            <a:off x="0" y="-138499"/>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38173" y="781943"/>
            <a:ext cx="8070846" cy="5002703"/>
          </a:xfrm>
          <a:prstGeom prst="rect">
            <a:avLst/>
          </a:prstGeom>
        </p:spPr>
      </p:pic>
      <p:sp>
        <p:nvSpPr>
          <p:cNvPr id="10" name="TextBox 9"/>
          <p:cNvSpPr txBox="1"/>
          <p:nvPr/>
        </p:nvSpPr>
        <p:spPr>
          <a:xfrm>
            <a:off x="4679216" y="5853247"/>
            <a:ext cx="2738250" cy="369332"/>
          </a:xfrm>
          <a:prstGeom prst="rect">
            <a:avLst/>
          </a:prstGeom>
          <a:noFill/>
        </p:spPr>
        <p:txBody>
          <a:bodyPr wrap="none" rtlCol="0">
            <a:spAutoFit/>
          </a:bodyPr>
          <a:lstStyle/>
          <a:p>
            <a:r>
              <a:rPr lang="en-IN" dirty="0" smtClean="0"/>
              <a:t>No significant difference</a:t>
            </a:r>
            <a:endParaRPr lang="en-IN" dirty="0"/>
          </a:p>
        </p:txBody>
      </p:sp>
    </p:spTree>
    <p:extLst>
      <p:ext uri="{BB962C8B-B14F-4D97-AF65-F5344CB8AC3E}">
        <p14:creationId xmlns:p14="http://schemas.microsoft.com/office/powerpoint/2010/main" val="244970499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6290" y="228599"/>
            <a:ext cx="10515600" cy="806852"/>
          </a:xfrm>
        </p:spPr>
        <p:txBody>
          <a:bodyPr/>
          <a:lstStyle/>
          <a:p>
            <a:pPr algn="ctr"/>
            <a:r>
              <a:rPr lang="en-US" dirty="0" smtClean="0"/>
              <a:t>AMOUNT INCOME – BINNING INTO INCOME GROUPS</a:t>
            </a:r>
            <a:endParaRPr lang="en-US" dirty="0"/>
          </a:p>
        </p:txBody>
      </p:sp>
      <p:sp>
        <p:nvSpPr>
          <p:cNvPr id="5" name="Content Placeholder 2"/>
          <p:cNvSpPr txBox="1">
            <a:spLocks/>
          </p:cNvSpPr>
          <p:nvPr/>
        </p:nvSpPr>
        <p:spPr>
          <a:xfrm>
            <a:off x="990599" y="1504682"/>
            <a:ext cx="10924309" cy="519399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endParaRPr lang="en-US" dirty="0" smtClean="0"/>
          </a:p>
          <a:p>
            <a:endParaRPr lang="en-US" dirty="0" smtClean="0"/>
          </a:p>
          <a:p>
            <a:pPr marL="0" indent="0">
              <a:buFont typeface="Wingdings 3" charset="2"/>
              <a:buNone/>
            </a:pPr>
            <a:endParaRPr lang="en-US" dirty="0" smtClean="0"/>
          </a:p>
          <a:p>
            <a:endParaRPr lang="en-US" dirty="0"/>
          </a:p>
        </p:txBody>
      </p:sp>
      <p:sp>
        <p:nvSpPr>
          <p:cNvPr id="6" name="Rectangle 2"/>
          <p:cNvSpPr>
            <a:spLocks noChangeArrowheads="1"/>
          </p:cNvSpPr>
          <p:nvPr/>
        </p:nvSpPr>
        <p:spPr bwMode="auto">
          <a:xfrm>
            <a:off x="0" y="90100"/>
            <a:ext cx="65" cy="276999"/>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9" name="Content Placeholder 2"/>
          <p:cNvSpPr txBox="1">
            <a:spLocks/>
          </p:cNvSpPr>
          <p:nvPr/>
        </p:nvSpPr>
        <p:spPr>
          <a:xfrm>
            <a:off x="838199" y="921827"/>
            <a:ext cx="10924309" cy="519399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buNone/>
            </a:pPr>
            <a:endParaRPr lang="en-US" dirty="0" smtClean="0"/>
          </a:p>
        </p:txBody>
      </p:sp>
      <p:sp>
        <p:nvSpPr>
          <p:cNvPr id="7" name="Rectangle 2"/>
          <p:cNvSpPr>
            <a:spLocks noChangeArrowheads="1"/>
          </p:cNvSpPr>
          <p:nvPr/>
        </p:nvSpPr>
        <p:spPr bwMode="auto">
          <a:xfrm>
            <a:off x="0" y="-138499"/>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3" name="Content Placeholder 2"/>
          <p:cNvSpPr>
            <a:spLocks noGrp="1"/>
          </p:cNvSpPr>
          <p:nvPr>
            <p:ph idx="1"/>
          </p:nvPr>
        </p:nvSpPr>
        <p:spPr>
          <a:xfrm>
            <a:off x="1155756" y="1326143"/>
            <a:ext cx="8596668" cy="3880773"/>
          </a:xfrm>
        </p:spPr>
        <p:txBody>
          <a:bodyPr/>
          <a:lstStyle/>
          <a:p>
            <a:r>
              <a:rPr lang="en-IN" dirty="0" smtClean="0"/>
              <a:t>The income is binned into 5 categories, &lt;50k, &lt;1L, &lt;10L,&lt;50L &amp; &gt;50L</a:t>
            </a:r>
          </a:p>
          <a:p>
            <a:endParaRPr lang="en-IN" dirty="0"/>
          </a:p>
        </p:txBody>
      </p:sp>
      <p:graphicFrame>
        <p:nvGraphicFramePr>
          <p:cNvPr id="10" name="Table 9"/>
          <p:cNvGraphicFramePr>
            <a:graphicFrameLocks noGrp="1"/>
          </p:cNvGraphicFramePr>
          <p:nvPr>
            <p:extLst>
              <p:ext uri="{D42A27DB-BD31-4B8C-83A1-F6EECF244321}">
                <p14:modId xmlns:p14="http://schemas.microsoft.com/office/powerpoint/2010/main" val="2330844412"/>
              </p:ext>
            </p:extLst>
          </p:nvPr>
        </p:nvGraphicFramePr>
        <p:xfrm>
          <a:off x="1624422" y="1914449"/>
          <a:ext cx="8128002" cy="2849880"/>
        </p:xfrm>
        <a:graphic>
          <a:graphicData uri="http://schemas.openxmlformats.org/drawingml/2006/table">
            <a:tbl>
              <a:tblPr firstRow="1" bandRow="1">
                <a:tableStyleId>{5C22544A-7EE6-4342-B048-85BDC9FD1C3A}</a:tableStyleId>
              </a:tblPr>
              <a:tblGrid>
                <a:gridCol w="2365687">
                  <a:extLst>
                    <a:ext uri="{9D8B030D-6E8A-4147-A177-3AD203B41FA5}">
                      <a16:colId xmlns:a16="http://schemas.microsoft.com/office/drawing/2014/main" val="2498344870"/>
                    </a:ext>
                  </a:extLst>
                </a:gridCol>
                <a:gridCol w="955964">
                  <a:extLst>
                    <a:ext uri="{9D8B030D-6E8A-4147-A177-3AD203B41FA5}">
                      <a16:colId xmlns:a16="http://schemas.microsoft.com/office/drawing/2014/main" val="2573373169"/>
                    </a:ext>
                  </a:extLst>
                </a:gridCol>
                <a:gridCol w="1122218">
                  <a:extLst>
                    <a:ext uri="{9D8B030D-6E8A-4147-A177-3AD203B41FA5}">
                      <a16:colId xmlns:a16="http://schemas.microsoft.com/office/drawing/2014/main" val="3441009489"/>
                    </a:ext>
                  </a:extLst>
                </a:gridCol>
                <a:gridCol w="1260764">
                  <a:extLst>
                    <a:ext uri="{9D8B030D-6E8A-4147-A177-3AD203B41FA5}">
                      <a16:colId xmlns:a16="http://schemas.microsoft.com/office/drawing/2014/main" val="644987933"/>
                    </a:ext>
                  </a:extLst>
                </a:gridCol>
                <a:gridCol w="1219200">
                  <a:extLst>
                    <a:ext uri="{9D8B030D-6E8A-4147-A177-3AD203B41FA5}">
                      <a16:colId xmlns:a16="http://schemas.microsoft.com/office/drawing/2014/main" val="2728122222"/>
                    </a:ext>
                  </a:extLst>
                </a:gridCol>
                <a:gridCol w="1204169">
                  <a:extLst>
                    <a:ext uri="{9D8B030D-6E8A-4147-A177-3AD203B41FA5}">
                      <a16:colId xmlns:a16="http://schemas.microsoft.com/office/drawing/2014/main" val="4063096602"/>
                    </a:ext>
                  </a:extLst>
                </a:gridCol>
              </a:tblGrid>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N" b="1" dirty="0" smtClean="0">
                          <a:effectLst/>
                        </a:rPr>
                        <a:t>INCOME_GROUP</a:t>
                      </a:r>
                    </a:p>
                    <a:p>
                      <a:endParaRPr lang="en-IN" dirty="0"/>
                    </a:p>
                  </a:txBody>
                  <a:tcPr marL="38100" marR="38100" marT="38100" marB="38100" anchor="ctr"/>
                </a:tc>
                <a:tc>
                  <a:txBody>
                    <a:bodyPr/>
                    <a:lstStyle/>
                    <a:p>
                      <a:pPr algn="l" fontAlgn="ctr"/>
                      <a:r>
                        <a:rPr lang="en-IN" b="1" dirty="0">
                          <a:effectLst/>
                        </a:rPr>
                        <a:t/>
                      </a:r>
                      <a:br>
                        <a:rPr lang="en-IN" b="1" dirty="0">
                          <a:effectLst/>
                        </a:rPr>
                      </a:br>
                      <a:r>
                        <a:rPr lang="en-IN" b="1" dirty="0">
                          <a:effectLst/>
                        </a:rPr>
                        <a:t>Total</a:t>
                      </a:r>
                    </a:p>
                  </a:txBody>
                  <a:tcPr marL="38100" marR="38100" marT="38100" marB="38100" anchor="ctr"/>
                </a:tc>
                <a:tc>
                  <a:txBody>
                    <a:bodyPr/>
                    <a:lstStyle/>
                    <a:p>
                      <a:pPr algn="l" fontAlgn="ctr"/>
                      <a:r>
                        <a:rPr lang="en-IN" b="1" dirty="0">
                          <a:effectLst/>
                        </a:rPr>
                        <a:t>Target=1</a:t>
                      </a:r>
                    </a:p>
                  </a:txBody>
                  <a:tcPr marL="38100" marR="38100" marT="38100" marB="38100" anchor="ctr"/>
                </a:tc>
                <a:tc>
                  <a:txBody>
                    <a:bodyPr/>
                    <a:lstStyle/>
                    <a:p>
                      <a:pPr algn="l" fontAlgn="ctr"/>
                      <a:r>
                        <a:rPr lang="en-IN" b="1" dirty="0">
                          <a:effectLst/>
                        </a:rPr>
                        <a:t>Target=0</a:t>
                      </a:r>
                    </a:p>
                  </a:txBody>
                  <a:tcPr marL="38100" marR="38100" marT="38100" marB="38100" anchor="ctr"/>
                </a:tc>
                <a:tc>
                  <a:txBody>
                    <a:bodyPr/>
                    <a:lstStyle/>
                    <a:p>
                      <a:pPr algn="l" fontAlgn="ctr"/>
                      <a:r>
                        <a:rPr lang="en-IN" b="1" dirty="0">
                          <a:effectLst/>
                        </a:rPr>
                        <a:t>Target=1%</a:t>
                      </a:r>
                    </a:p>
                  </a:txBody>
                  <a:tcPr marL="38100" marR="38100" marT="38100" marB="38100" anchor="ctr"/>
                </a:tc>
                <a:tc>
                  <a:txBody>
                    <a:bodyPr/>
                    <a:lstStyle/>
                    <a:p>
                      <a:pPr algn="l" fontAlgn="ctr"/>
                      <a:r>
                        <a:rPr lang="en-IN" b="1" dirty="0">
                          <a:effectLst/>
                        </a:rPr>
                        <a:t>Target=0%</a:t>
                      </a:r>
                    </a:p>
                  </a:txBody>
                  <a:tcPr marL="38100" marR="38100" marT="38100" marB="38100" anchor="ctr"/>
                </a:tc>
                <a:extLst>
                  <a:ext uri="{0D108BD9-81ED-4DB2-BD59-A6C34878D82A}">
                    <a16:rowId xmlns:a16="http://schemas.microsoft.com/office/drawing/2014/main" val="242556558"/>
                  </a:ext>
                </a:extLst>
              </a:tr>
              <a:tr h="370840">
                <a:tc>
                  <a:txBody>
                    <a:bodyPr/>
                    <a:lstStyle/>
                    <a:p>
                      <a:pPr algn="l" fontAlgn="ctr"/>
                      <a:endParaRPr lang="en-IN" b="1" dirty="0">
                        <a:effectLst/>
                      </a:endParaRPr>
                    </a:p>
                  </a:txBody>
                  <a:tcPr marL="38100" marR="38100" marT="38100" marB="38100" anchor="ctr"/>
                </a:tc>
                <a:tc>
                  <a:txBody>
                    <a:bodyPr/>
                    <a:lstStyle/>
                    <a:p>
                      <a:pPr algn="l" fontAlgn="ctr"/>
                      <a:endParaRPr lang="en-IN" b="1">
                        <a:effectLst/>
                      </a:endParaRPr>
                    </a:p>
                  </a:txBody>
                  <a:tcPr marL="38100" marR="38100" marT="38100" marB="38100" anchor="ctr"/>
                </a:tc>
                <a:tc>
                  <a:txBody>
                    <a:bodyPr/>
                    <a:lstStyle/>
                    <a:p>
                      <a:pPr algn="l" fontAlgn="ctr"/>
                      <a:endParaRPr lang="en-IN" b="1">
                        <a:effectLst/>
                      </a:endParaRPr>
                    </a:p>
                  </a:txBody>
                  <a:tcPr marL="38100" marR="38100" marT="38100" marB="38100" anchor="ctr"/>
                </a:tc>
                <a:tc>
                  <a:txBody>
                    <a:bodyPr/>
                    <a:lstStyle/>
                    <a:p>
                      <a:pPr algn="l" fontAlgn="ctr"/>
                      <a:endParaRPr lang="en-IN" b="1">
                        <a:effectLst/>
                      </a:endParaRPr>
                    </a:p>
                  </a:txBody>
                  <a:tcPr marL="38100" marR="38100" marT="38100" marB="38100" anchor="ctr"/>
                </a:tc>
                <a:tc>
                  <a:txBody>
                    <a:bodyPr/>
                    <a:lstStyle/>
                    <a:p>
                      <a:pPr algn="l" fontAlgn="ctr"/>
                      <a:endParaRPr lang="en-IN" b="1">
                        <a:effectLst/>
                      </a:endParaRPr>
                    </a:p>
                  </a:txBody>
                  <a:tcPr marL="38100" marR="38100" marT="38100" marB="38100" anchor="ctr"/>
                </a:tc>
                <a:tc>
                  <a:txBody>
                    <a:bodyPr/>
                    <a:lstStyle/>
                    <a:p>
                      <a:pPr algn="l" fontAlgn="ctr"/>
                      <a:endParaRPr lang="en-IN" b="1">
                        <a:effectLst/>
                      </a:endParaRPr>
                    </a:p>
                  </a:txBody>
                  <a:tcPr marL="38100" marR="38100" marT="38100" marB="38100" anchor="ctr"/>
                </a:tc>
                <a:extLst>
                  <a:ext uri="{0D108BD9-81ED-4DB2-BD59-A6C34878D82A}">
                    <a16:rowId xmlns:a16="http://schemas.microsoft.com/office/drawing/2014/main" val="3947977432"/>
                  </a:ext>
                </a:extLst>
              </a:tr>
              <a:tr h="370840">
                <a:tc>
                  <a:txBody>
                    <a:bodyPr/>
                    <a:lstStyle/>
                    <a:p>
                      <a:pPr algn="l" fontAlgn="ctr"/>
                      <a:r>
                        <a:rPr lang="en-IN" b="1">
                          <a:effectLst/>
                        </a:rPr>
                        <a:t>&lt;50K</a:t>
                      </a:r>
                    </a:p>
                  </a:txBody>
                  <a:tcPr marL="38100" marR="38100" marT="38100" marB="38100" anchor="ctr"/>
                </a:tc>
                <a:tc>
                  <a:txBody>
                    <a:bodyPr/>
                    <a:lstStyle/>
                    <a:p>
                      <a:pPr algn="l" fontAlgn="ctr"/>
                      <a:r>
                        <a:rPr lang="en-IN">
                          <a:effectLst/>
                        </a:rPr>
                        <a:t>4517</a:t>
                      </a:r>
                    </a:p>
                  </a:txBody>
                  <a:tcPr marL="38100" marR="38100" marT="38100" marB="38100" anchor="ctr"/>
                </a:tc>
                <a:tc>
                  <a:txBody>
                    <a:bodyPr/>
                    <a:lstStyle/>
                    <a:p>
                      <a:pPr algn="l" fontAlgn="ctr"/>
                      <a:r>
                        <a:rPr lang="en-IN">
                          <a:effectLst/>
                        </a:rPr>
                        <a:t>343</a:t>
                      </a:r>
                    </a:p>
                  </a:txBody>
                  <a:tcPr marL="38100" marR="38100" marT="38100" marB="38100" anchor="ctr"/>
                </a:tc>
                <a:tc>
                  <a:txBody>
                    <a:bodyPr/>
                    <a:lstStyle/>
                    <a:p>
                      <a:pPr algn="l" fontAlgn="ctr"/>
                      <a:r>
                        <a:rPr lang="en-IN">
                          <a:effectLst/>
                        </a:rPr>
                        <a:t>4174</a:t>
                      </a:r>
                    </a:p>
                  </a:txBody>
                  <a:tcPr marL="38100" marR="38100" marT="38100" marB="38100" anchor="ctr"/>
                </a:tc>
                <a:tc>
                  <a:txBody>
                    <a:bodyPr/>
                    <a:lstStyle/>
                    <a:p>
                      <a:pPr algn="l" fontAlgn="ctr"/>
                      <a:r>
                        <a:rPr lang="en-IN">
                          <a:effectLst/>
                        </a:rPr>
                        <a:t>7.59</a:t>
                      </a:r>
                    </a:p>
                  </a:txBody>
                  <a:tcPr marL="38100" marR="38100" marT="38100" marB="38100" anchor="ctr"/>
                </a:tc>
                <a:tc>
                  <a:txBody>
                    <a:bodyPr/>
                    <a:lstStyle/>
                    <a:p>
                      <a:pPr algn="l" fontAlgn="ctr"/>
                      <a:r>
                        <a:rPr lang="en-IN">
                          <a:effectLst/>
                        </a:rPr>
                        <a:t>92.41</a:t>
                      </a:r>
                    </a:p>
                  </a:txBody>
                  <a:tcPr marL="38100" marR="38100" marT="38100" marB="38100" anchor="ctr"/>
                </a:tc>
                <a:extLst>
                  <a:ext uri="{0D108BD9-81ED-4DB2-BD59-A6C34878D82A}">
                    <a16:rowId xmlns:a16="http://schemas.microsoft.com/office/drawing/2014/main" val="2474165702"/>
                  </a:ext>
                </a:extLst>
              </a:tr>
              <a:tr h="370840">
                <a:tc>
                  <a:txBody>
                    <a:bodyPr/>
                    <a:lstStyle/>
                    <a:p>
                      <a:pPr algn="l" fontAlgn="ctr"/>
                      <a:r>
                        <a:rPr lang="en-IN" b="1">
                          <a:effectLst/>
                        </a:rPr>
                        <a:t>&lt;1L</a:t>
                      </a:r>
                    </a:p>
                  </a:txBody>
                  <a:tcPr marL="38100" marR="38100" marT="38100" marB="38100" anchor="ctr"/>
                </a:tc>
                <a:tc>
                  <a:txBody>
                    <a:bodyPr/>
                    <a:lstStyle/>
                    <a:p>
                      <a:pPr algn="l" fontAlgn="ctr"/>
                      <a:r>
                        <a:rPr lang="en-IN">
                          <a:effectLst/>
                        </a:rPr>
                        <a:t>59181</a:t>
                      </a:r>
                    </a:p>
                  </a:txBody>
                  <a:tcPr marL="38100" marR="38100" marT="38100" marB="38100" anchor="ctr"/>
                </a:tc>
                <a:tc>
                  <a:txBody>
                    <a:bodyPr/>
                    <a:lstStyle/>
                    <a:p>
                      <a:pPr algn="l" fontAlgn="ctr"/>
                      <a:r>
                        <a:rPr lang="en-IN">
                          <a:effectLst/>
                        </a:rPr>
                        <a:t>4882</a:t>
                      </a:r>
                    </a:p>
                  </a:txBody>
                  <a:tcPr marL="38100" marR="38100" marT="38100" marB="38100" anchor="ctr"/>
                </a:tc>
                <a:tc>
                  <a:txBody>
                    <a:bodyPr/>
                    <a:lstStyle/>
                    <a:p>
                      <a:pPr algn="l" fontAlgn="ctr"/>
                      <a:r>
                        <a:rPr lang="en-IN">
                          <a:effectLst/>
                        </a:rPr>
                        <a:t>54299</a:t>
                      </a:r>
                    </a:p>
                  </a:txBody>
                  <a:tcPr marL="38100" marR="38100" marT="38100" marB="38100" anchor="ctr"/>
                </a:tc>
                <a:tc>
                  <a:txBody>
                    <a:bodyPr/>
                    <a:lstStyle/>
                    <a:p>
                      <a:pPr algn="l" fontAlgn="ctr"/>
                      <a:r>
                        <a:rPr lang="en-IN">
                          <a:effectLst/>
                        </a:rPr>
                        <a:t>8.25</a:t>
                      </a:r>
                    </a:p>
                  </a:txBody>
                  <a:tcPr marL="38100" marR="38100" marT="38100" marB="38100" anchor="ctr"/>
                </a:tc>
                <a:tc>
                  <a:txBody>
                    <a:bodyPr/>
                    <a:lstStyle/>
                    <a:p>
                      <a:pPr algn="l" fontAlgn="ctr"/>
                      <a:r>
                        <a:rPr lang="en-IN">
                          <a:effectLst/>
                        </a:rPr>
                        <a:t>91.75</a:t>
                      </a:r>
                    </a:p>
                  </a:txBody>
                  <a:tcPr marL="38100" marR="38100" marT="38100" marB="38100" anchor="ctr"/>
                </a:tc>
                <a:extLst>
                  <a:ext uri="{0D108BD9-81ED-4DB2-BD59-A6C34878D82A}">
                    <a16:rowId xmlns:a16="http://schemas.microsoft.com/office/drawing/2014/main" val="4225740697"/>
                  </a:ext>
                </a:extLst>
              </a:tr>
              <a:tr h="370840">
                <a:tc>
                  <a:txBody>
                    <a:bodyPr/>
                    <a:lstStyle/>
                    <a:p>
                      <a:pPr algn="l" fontAlgn="ctr"/>
                      <a:r>
                        <a:rPr lang="en-IN" b="1">
                          <a:effectLst/>
                        </a:rPr>
                        <a:t>&lt;10L</a:t>
                      </a:r>
                    </a:p>
                  </a:txBody>
                  <a:tcPr marL="38100" marR="38100" marT="38100" marB="38100" anchor="ctr"/>
                </a:tc>
                <a:tc>
                  <a:txBody>
                    <a:bodyPr/>
                    <a:lstStyle/>
                    <a:p>
                      <a:pPr algn="l" fontAlgn="ctr"/>
                      <a:r>
                        <a:rPr lang="en-IN">
                          <a:effectLst/>
                        </a:rPr>
                        <a:t>243563</a:t>
                      </a:r>
                    </a:p>
                  </a:txBody>
                  <a:tcPr marL="38100" marR="38100" marT="38100" marB="38100" anchor="ctr"/>
                </a:tc>
                <a:tc>
                  <a:txBody>
                    <a:bodyPr/>
                    <a:lstStyle/>
                    <a:p>
                      <a:pPr algn="l" fontAlgn="ctr"/>
                      <a:r>
                        <a:rPr lang="en-IN">
                          <a:effectLst/>
                        </a:rPr>
                        <a:t>19587</a:t>
                      </a:r>
                    </a:p>
                  </a:txBody>
                  <a:tcPr marL="38100" marR="38100" marT="38100" marB="38100" anchor="ctr"/>
                </a:tc>
                <a:tc>
                  <a:txBody>
                    <a:bodyPr/>
                    <a:lstStyle/>
                    <a:p>
                      <a:pPr algn="l" fontAlgn="ctr"/>
                      <a:r>
                        <a:rPr lang="en-IN">
                          <a:effectLst/>
                        </a:rPr>
                        <a:t>223976</a:t>
                      </a:r>
                    </a:p>
                  </a:txBody>
                  <a:tcPr marL="38100" marR="38100" marT="38100" marB="38100" anchor="ctr"/>
                </a:tc>
                <a:tc>
                  <a:txBody>
                    <a:bodyPr/>
                    <a:lstStyle/>
                    <a:p>
                      <a:pPr algn="l" fontAlgn="ctr"/>
                      <a:r>
                        <a:rPr lang="en-IN">
                          <a:effectLst/>
                        </a:rPr>
                        <a:t>8.04</a:t>
                      </a:r>
                    </a:p>
                  </a:txBody>
                  <a:tcPr marL="38100" marR="38100" marT="38100" marB="38100" anchor="ctr"/>
                </a:tc>
                <a:tc>
                  <a:txBody>
                    <a:bodyPr/>
                    <a:lstStyle/>
                    <a:p>
                      <a:pPr algn="l" fontAlgn="ctr"/>
                      <a:r>
                        <a:rPr lang="en-IN">
                          <a:effectLst/>
                        </a:rPr>
                        <a:t>91.96</a:t>
                      </a:r>
                    </a:p>
                  </a:txBody>
                  <a:tcPr marL="38100" marR="38100" marT="38100" marB="38100" anchor="ctr"/>
                </a:tc>
                <a:extLst>
                  <a:ext uri="{0D108BD9-81ED-4DB2-BD59-A6C34878D82A}">
                    <a16:rowId xmlns:a16="http://schemas.microsoft.com/office/drawing/2014/main" val="4271947099"/>
                  </a:ext>
                </a:extLst>
              </a:tr>
              <a:tr h="370840">
                <a:tc>
                  <a:txBody>
                    <a:bodyPr/>
                    <a:lstStyle/>
                    <a:p>
                      <a:pPr algn="l" fontAlgn="ctr"/>
                      <a:r>
                        <a:rPr lang="en-IN" b="1">
                          <a:effectLst/>
                        </a:rPr>
                        <a:t>&lt;50L</a:t>
                      </a:r>
                    </a:p>
                  </a:txBody>
                  <a:tcPr marL="38100" marR="38100" marT="38100" marB="38100" anchor="ctr"/>
                </a:tc>
                <a:tc>
                  <a:txBody>
                    <a:bodyPr/>
                    <a:lstStyle/>
                    <a:p>
                      <a:pPr algn="l" fontAlgn="ctr"/>
                      <a:r>
                        <a:rPr lang="en-IN">
                          <a:effectLst/>
                        </a:rPr>
                        <a:t>245</a:t>
                      </a:r>
                    </a:p>
                  </a:txBody>
                  <a:tcPr marL="38100" marR="38100" marT="38100" marB="38100" anchor="ctr"/>
                </a:tc>
                <a:tc>
                  <a:txBody>
                    <a:bodyPr/>
                    <a:lstStyle/>
                    <a:p>
                      <a:pPr algn="l" fontAlgn="ctr"/>
                      <a:r>
                        <a:rPr lang="en-IN">
                          <a:effectLst/>
                        </a:rPr>
                        <a:t>12</a:t>
                      </a:r>
                    </a:p>
                  </a:txBody>
                  <a:tcPr marL="38100" marR="38100" marT="38100" marB="38100" anchor="ctr"/>
                </a:tc>
                <a:tc>
                  <a:txBody>
                    <a:bodyPr/>
                    <a:lstStyle/>
                    <a:p>
                      <a:pPr algn="l" fontAlgn="ctr"/>
                      <a:r>
                        <a:rPr lang="en-IN">
                          <a:effectLst/>
                        </a:rPr>
                        <a:t>233</a:t>
                      </a:r>
                    </a:p>
                  </a:txBody>
                  <a:tcPr marL="38100" marR="38100" marT="38100" marB="38100" anchor="ctr"/>
                </a:tc>
                <a:tc>
                  <a:txBody>
                    <a:bodyPr/>
                    <a:lstStyle/>
                    <a:p>
                      <a:pPr algn="l" fontAlgn="ctr"/>
                      <a:r>
                        <a:rPr lang="en-IN">
                          <a:effectLst/>
                        </a:rPr>
                        <a:t>4.90</a:t>
                      </a:r>
                    </a:p>
                  </a:txBody>
                  <a:tcPr marL="38100" marR="38100" marT="38100" marB="38100" anchor="ctr"/>
                </a:tc>
                <a:tc>
                  <a:txBody>
                    <a:bodyPr/>
                    <a:lstStyle/>
                    <a:p>
                      <a:pPr algn="l" fontAlgn="ctr"/>
                      <a:r>
                        <a:rPr lang="en-IN">
                          <a:effectLst/>
                        </a:rPr>
                        <a:t>95.10</a:t>
                      </a:r>
                    </a:p>
                  </a:txBody>
                  <a:tcPr marL="38100" marR="38100" marT="38100" marB="38100" anchor="ctr"/>
                </a:tc>
                <a:extLst>
                  <a:ext uri="{0D108BD9-81ED-4DB2-BD59-A6C34878D82A}">
                    <a16:rowId xmlns:a16="http://schemas.microsoft.com/office/drawing/2014/main" val="3822801725"/>
                  </a:ext>
                </a:extLst>
              </a:tr>
              <a:tr h="370840">
                <a:tc>
                  <a:txBody>
                    <a:bodyPr/>
                    <a:lstStyle/>
                    <a:p>
                      <a:pPr algn="l" fontAlgn="ctr"/>
                      <a:r>
                        <a:rPr lang="en-IN" b="1">
                          <a:effectLst/>
                        </a:rPr>
                        <a:t>&gt;50L</a:t>
                      </a:r>
                    </a:p>
                  </a:txBody>
                  <a:tcPr marL="38100" marR="38100" marT="38100" marB="38100" anchor="ctr"/>
                </a:tc>
                <a:tc>
                  <a:txBody>
                    <a:bodyPr/>
                    <a:lstStyle/>
                    <a:p>
                      <a:pPr algn="l" fontAlgn="ctr"/>
                      <a:r>
                        <a:rPr lang="en-IN">
                          <a:effectLst/>
                        </a:rPr>
                        <a:t>5</a:t>
                      </a:r>
                    </a:p>
                  </a:txBody>
                  <a:tcPr marL="38100" marR="38100" marT="38100" marB="38100" anchor="ctr"/>
                </a:tc>
                <a:tc>
                  <a:txBody>
                    <a:bodyPr/>
                    <a:lstStyle/>
                    <a:p>
                      <a:pPr algn="l" fontAlgn="ctr"/>
                      <a:r>
                        <a:rPr lang="en-IN">
                          <a:effectLst/>
                        </a:rPr>
                        <a:t>1</a:t>
                      </a:r>
                    </a:p>
                  </a:txBody>
                  <a:tcPr marL="38100" marR="38100" marT="38100" marB="38100" anchor="ctr"/>
                </a:tc>
                <a:tc>
                  <a:txBody>
                    <a:bodyPr/>
                    <a:lstStyle/>
                    <a:p>
                      <a:pPr algn="l" fontAlgn="ctr"/>
                      <a:r>
                        <a:rPr lang="en-IN">
                          <a:effectLst/>
                        </a:rPr>
                        <a:t>4</a:t>
                      </a:r>
                    </a:p>
                  </a:txBody>
                  <a:tcPr marL="38100" marR="38100" marT="38100" marB="38100" anchor="ctr"/>
                </a:tc>
                <a:tc>
                  <a:txBody>
                    <a:bodyPr/>
                    <a:lstStyle/>
                    <a:p>
                      <a:pPr algn="l" fontAlgn="ctr"/>
                      <a:r>
                        <a:rPr lang="en-IN">
                          <a:effectLst/>
                        </a:rPr>
                        <a:t>20.00</a:t>
                      </a:r>
                    </a:p>
                  </a:txBody>
                  <a:tcPr marL="38100" marR="38100" marT="38100" marB="38100" anchor="ctr"/>
                </a:tc>
                <a:tc>
                  <a:txBody>
                    <a:bodyPr/>
                    <a:lstStyle/>
                    <a:p>
                      <a:pPr algn="l" fontAlgn="ctr"/>
                      <a:r>
                        <a:rPr lang="en-IN" dirty="0">
                          <a:effectLst/>
                        </a:rPr>
                        <a:t>80.00</a:t>
                      </a:r>
                    </a:p>
                  </a:txBody>
                  <a:tcPr marL="38100" marR="38100" marT="38100" marB="38100" anchor="ctr"/>
                </a:tc>
                <a:extLst>
                  <a:ext uri="{0D108BD9-81ED-4DB2-BD59-A6C34878D82A}">
                    <a16:rowId xmlns:a16="http://schemas.microsoft.com/office/drawing/2014/main" val="3278008660"/>
                  </a:ext>
                </a:extLst>
              </a:tr>
            </a:tbl>
          </a:graphicData>
        </a:graphic>
      </p:graphicFrame>
    </p:spTree>
    <p:extLst>
      <p:ext uri="{BB962C8B-B14F-4D97-AF65-F5344CB8AC3E}">
        <p14:creationId xmlns:p14="http://schemas.microsoft.com/office/powerpoint/2010/main" val="279143996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6290" y="228599"/>
            <a:ext cx="10515600" cy="806852"/>
          </a:xfrm>
        </p:spPr>
        <p:txBody>
          <a:bodyPr/>
          <a:lstStyle/>
          <a:p>
            <a:pPr algn="ctr"/>
            <a:r>
              <a:rPr lang="en-US" dirty="0" smtClean="0"/>
              <a:t>BOX PLOT – INCOME GROUPS</a:t>
            </a:r>
            <a:endParaRPr lang="en-US" dirty="0"/>
          </a:p>
        </p:txBody>
      </p:sp>
      <p:sp>
        <p:nvSpPr>
          <p:cNvPr id="5" name="Content Placeholder 2"/>
          <p:cNvSpPr txBox="1">
            <a:spLocks/>
          </p:cNvSpPr>
          <p:nvPr/>
        </p:nvSpPr>
        <p:spPr>
          <a:xfrm>
            <a:off x="990599" y="1504682"/>
            <a:ext cx="10924309" cy="519399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endParaRPr lang="en-US" dirty="0" smtClean="0"/>
          </a:p>
          <a:p>
            <a:endParaRPr lang="en-US" dirty="0" smtClean="0"/>
          </a:p>
          <a:p>
            <a:pPr marL="0" indent="0">
              <a:buFont typeface="Wingdings 3" charset="2"/>
              <a:buNone/>
            </a:pPr>
            <a:endParaRPr lang="en-US" dirty="0" smtClean="0"/>
          </a:p>
          <a:p>
            <a:endParaRPr lang="en-US" dirty="0"/>
          </a:p>
        </p:txBody>
      </p:sp>
      <p:sp>
        <p:nvSpPr>
          <p:cNvPr id="6" name="Rectangle 2"/>
          <p:cNvSpPr>
            <a:spLocks noChangeArrowheads="1"/>
          </p:cNvSpPr>
          <p:nvPr/>
        </p:nvSpPr>
        <p:spPr bwMode="auto">
          <a:xfrm>
            <a:off x="0" y="90100"/>
            <a:ext cx="65" cy="276999"/>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9" name="Content Placeholder 2"/>
          <p:cNvSpPr txBox="1">
            <a:spLocks/>
          </p:cNvSpPr>
          <p:nvPr/>
        </p:nvSpPr>
        <p:spPr>
          <a:xfrm>
            <a:off x="838199" y="921827"/>
            <a:ext cx="10924309" cy="519399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buNone/>
            </a:pPr>
            <a:endParaRPr lang="en-US" dirty="0" smtClean="0"/>
          </a:p>
        </p:txBody>
      </p:sp>
      <p:sp>
        <p:nvSpPr>
          <p:cNvPr id="7" name="Rectangle 2"/>
          <p:cNvSpPr>
            <a:spLocks noChangeArrowheads="1"/>
          </p:cNvSpPr>
          <p:nvPr/>
        </p:nvSpPr>
        <p:spPr bwMode="auto">
          <a:xfrm>
            <a:off x="0" y="-138499"/>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0" name="TextBox 9"/>
          <p:cNvSpPr txBox="1"/>
          <p:nvPr/>
        </p:nvSpPr>
        <p:spPr>
          <a:xfrm>
            <a:off x="1090888" y="5508439"/>
            <a:ext cx="10049546" cy="369332"/>
          </a:xfrm>
          <a:prstGeom prst="rect">
            <a:avLst/>
          </a:prstGeom>
          <a:noFill/>
        </p:spPr>
        <p:txBody>
          <a:bodyPr wrap="none" rtlCol="0">
            <a:spAutoFit/>
          </a:bodyPr>
          <a:lstStyle/>
          <a:p>
            <a:r>
              <a:rPr lang="en-IN" dirty="0" smtClean="0"/>
              <a:t>Higher Income ranges face difficulty in payment, which is contradictory of common convention</a:t>
            </a:r>
            <a:endParaRPr lang="en-IN"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89127" y="1219200"/>
            <a:ext cx="7518109" cy="4051192"/>
          </a:xfrm>
          <a:prstGeom prst="rect">
            <a:avLst/>
          </a:prstGeom>
        </p:spPr>
      </p:pic>
    </p:spTree>
    <p:extLst>
      <p:ext uri="{BB962C8B-B14F-4D97-AF65-F5344CB8AC3E}">
        <p14:creationId xmlns:p14="http://schemas.microsoft.com/office/powerpoint/2010/main" val="195878614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6290" y="228599"/>
            <a:ext cx="10515600" cy="806852"/>
          </a:xfrm>
        </p:spPr>
        <p:txBody>
          <a:bodyPr>
            <a:normAutofit fontScale="90000"/>
          </a:bodyPr>
          <a:lstStyle/>
          <a:p>
            <a:pPr algn="ctr"/>
            <a:r>
              <a:rPr lang="en-US" dirty="0" smtClean="0"/>
              <a:t>BOX PLOT – AFTER REMOVAL OF OUTLIERS IN INCOME</a:t>
            </a:r>
            <a:endParaRPr lang="en-US" dirty="0"/>
          </a:p>
        </p:txBody>
      </p:sp>
      <p:sp>
        <p:nvSpPr>
          <p:cNvPr id="5" name="Content Placeholder 2"/>
          <p:cNvSpPr txBox="1">
            <a:spLocks/>
          </p:cNvSpPr>
          <p:nvPr/>
        </p:nvSpPr>
        <p:spPr>
          <a:xfrm>
            <a:off x="990599" y="1504682"/>
            <a:ext cx="10924309" cy="519399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endParaRPr lang="en-US" dirty="0" smtClean="0"/>
          </a:p>
          <a:p>
            <a:endParaRPr lang="en-US" dirty="0" smtClean="0"/>
          </a:p>
          <a:p>
            <a:pPr marL="0" indent="0">
              <a:buFont typeface="Wingdings 3" charset="2"/>
              <a:buNone/>
            </a:pPr>
            <a:endParaRPr lang="en-US" dirty="0" smtClean="0"/>
          </a:p>
          <a:p>
            <a:endParaRPr lang="en-US" dirty="0"/>
          </a:p>
        </p:txBody>
      </p:sp>
      <p:sp>
        <p:nvSpPr>
          <p:cNvPr id="6" name="Rectangle 2"/>
          <p:cNvSpPr>
            <a:spLocks noChangeArrowheads="1"/>
          </p:cNvSpPr>
          <p:nvPr/>
        </p:nvSpPr>
        <p:spPr bwMode="auto">
          <a:xfrm>
            <a:off x="0" y="90100"/>
            <a:ext cx="65" cy="276999"/>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9" name="Content Placeholder 2"/>
          <p:cNvSpPr txBox="1">
            <a:spLocks/>
          </p:cNvSpPr>
          <p:nvPr/>
        </p:nvSpPr>
        <p:spPr>
          <a:xfrm>
            <a:off x="838199" y="921827"/>
            <a:ext cx="10924309" cy="519399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buNone/>
            </a:pPr>
            <a:endParaRPr lang="en-US" dirty="0" smtClean="0"/>
          </a:p>
        </p:txBody>
      </p:sp>
      <p:sp>
        <p:nvSpPr>
          <p:cNvPr id="7" name="Rectangle 2"/>
          <p:cNvSpPr>
            <a:spLocks noChangeArrowheads="1"/>
          </p:cNvSpPr>
          <p:nvPr/>
        </p:nvSpPr>
        <p:spPr bwMode="auto">
          <a:xfrm>
            <a:off x="0" y="-138499"/>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pic>
        <p:nvPicPr>
          <p:cNvPr id="8" name="Content Placeholder 7"/>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85799" y="1254827"/>
            <a:ext cx="10669010" cy="4106882"/>
          </a:xfrm>
        </p:spPr>
      </p:pic>
    </p:spTree>
    <p:extLst>
      <p:ext uri="{BB962C8B-B14F-4D97-AF65-F5344CB8AC3E}">
        <p14:creationId xmlns:p14="http://schemas.microsoft.com/office/powerpoint/2010/main" val="93535950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6290" y="228599"/>
            <a:ext cx="10515600" cy="806852"/>
          </a:xfrm>
        </p:spPr>
        <p:txBody>
          <a:bodyPr>
            <a:normAutofit/>
          </a:bodyPr>
          <a:lstStyle/>
          <a:p>
            <a:pPr algn="ctr"/>
            <a:r>
              <a:rPr lang="en-US" dirty="0" smtClean="0"/>
              <a:t>CORRELATION – INCOME/GOODS/CREDIT/ANNUITY </a:t>
            </a:r>
            <a:endParaRPr lang="en-US" dirty="0"/>
          </a:p>
        </p:txBody>
      </p:sp>
      <p:sp>
        <p:nvSpPr>
          <p:cNvPr id="5" name="Content Placeholder 2"/>
          <p:cNvSpPr txBox="1">
            <a:spLocks/>
          </p:cNvSpPr>
          <p:nvPr/>
        </p:nvSpPr>
        <p:spPr>
          <a:xfrm>
            <a:off x="990599" y="1504682"/>
            <a:ext cx="10924309" cy="519399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endParaRPr lang="en-US" dirty="0" smtClean="0"/>
          </a:p>
          <a:p>
            <a:endParaRPr lang="en-US" dirty="0" smtClean="0"/>
          </a:p>
          <a:p>
            <a:pPr marL="0" indent="0">
              <a:buFont typeface="Wingdings 3" charset="2"/>
              <a:buNone/>
            </a:pPr>
            <a:endParaRPr lang="en-US" dirty="0" smtClean="0"/>
          </a:p>
          <a:p>
            <a:endParaRPr lang="en-US" dirty="0"/>
          </a:p>
        </p:txBody>
      </p:sp>
      <p:sp>
        <p:nvSpPr>
          <p:cNvPr id="6" name="Rectangle 2"/>
          <p:cNvSpPr>
            <a:spLocks noChangeArrowheads="1"/>
          </p:cNvSpPr>
          <p:nvPr/>
        </p:nvSpPr>
        <p:spPr bwMode="auto">
          <a:xfrm>
            <a:off x="0" y="90100"/>
            <a:ext cx="65" cy="276999"/>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9" name="Content Placeholder 2"/>
          <p:cNvSpPr txBox="1">
            <a:spLocks/>
          </p:cNvSpPr>
          <p:nvPr/>
        </p:nvSpPr>
        <p:spPr>
          <a:xfrm>
            <a:off x="838199" y="921827"/>
            <a:ext cx="10924309" cy="519399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buNone/>
            </a:pPr>
            <a:endParaRPr lang="en-US" dirty="0" smtClean="0"/>
          </a:p>
        </p:txBody>
      </p:sp>
      <p:sp>
        <p:nvSpPr>
          <p:cNvPr id="7" name="Rectangle 2"/>
          <p:cNvSpPr>
            <a:spLocks noChangeArrowheads="1"/>
          </p:cNvSpPr>
          <p:nvPr/>
        </p:nvSpPr>
        <p:spPr bwMode="auto">
          <a:xfrm>
            <a:off x="0" y="-138499"/>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78505" y="1035451"/>
            <a:ext cx="8627494" cy="5323785"/>
          </a:xfrm>
        </p:spPr>
      </p:pic>
    </p:spTree>
    <p:extLst>
      <p:ext uri="{BB962C8B-B14F-4D97-AF65-F5344CB8AC3E}">
        <p14:creationId xmlns:p14="http://schemas.microsoft.com/office/powerpoint/2010/main" val="54395450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6290" y="228599"/>
            <a:ext cx="10515600" cy="806852"/>
          </a:xfrm>
        </p:spPr>
        <p:txBody>
          <a:bodyPr>
            <a:normAutofit/>
          </a:bodyPr>
          <a:lstStyle/>
          <a:p>
            <a:pPr algn="ctr"/>
            <a:r>
              <a:rPr lang="en-US" dirty="0" smtClean="0"/>
              <a:t>CORRELATION – OBSERVATIONS</a:t>
            </a:r>
            <a:endParaRPr lang="en-US" dirty="0"/>
          </a:p>
        </p:txBody>
      </p:sp>
      <p:sp>
        <p:nvSpPr>
          <p:cNvPr id="5" name="Content Placeholder 2"/>
          <p:cNvSpPr txBox="1">
            <a:spLocks/>
          </p:cNvSpPr>
          <p:nvPr/>
        </p:nvSpPr>
        <p:spPr>
          <a:xfrm>
            <a:off x="990599" y="1504682"/>
            <a:ext cx="10924309" cy="519399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endParaRPr lang="en-US" dirty="0" smtClean="0"/>
          </a:p>
          <a:p>
            <a:endParaRPr lang="en-US" dirty="0" smtClean="0"/>
          </a:p>
          <a:p>
            <a:pPr marL="0" indent="0">
              <a:buFont typeface="Wingdings 3" charset="2"/>
              <a:buNone/>
            </a:pPr>
            <a:endParaRPr lang="en-US" dirty="0" smtClean="0"/>
          </a:p>
          <a:p>
            <a:endParaRPr lang="en-US" dirty="0"/>
          </a:p>
        </p:txBody>
      </p:sp>
      <p:sp>
        <p:nvSpPr>
          <p:cNvPr id="6" name="Rectangle 2"/>
          <p:cNvSpPr>
            <a:spLocks noChangeArrowheads="1"/>
          </p:cNvSpPr>
          <p:nvPr/>
        </p:nvSpPr>
        <p:spPr bwMode="auto">
          <a:xfrm>
            <a:off x="0" y="90100"/>
            <a:ext cx="65" cy="276999"/>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9" name="Content Placeholder 2"/>
          <p:cNvSpPr txBox="1">
            <a:spLocks/>
          </p:cNvSpPr>
          <p:nvPr/>
        </p:nvSpPr>
        <p:spPr>
          <a:xfrm>
            <a:off x="838199" y="921827"/>
            <a:ext cx="10924309" cy="519399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buNone/>
            </a:pPr>
            <a:endParaRPr lang="en-US" dirty="0" smtClean="0"/>
          </a:p>
        </p:txBody>
      </p:sp>
      <p:sp>
        <p:nvSpPr>
          <p:cNvPr id="7" name="Rectangle 2"/>
          <p:cNvSpPr>
            <a:spLocks noChangeArrowheads="1"/>
          </p:cNvSpPr>
          <p:nvPr/>
        </p:nvSpPr>
        <p:spPr bwMode="auto">
          <a:xfrm>
            <a:off x="0" y="-138499"/>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3" name="Content Placeholder 2"/>
          <p:cNvSpPr>
            <a:spLocks noGrp="1"/>
          </p:cNvSpPr>
          <p:nvPr>
            <p:ph idx="1"/>
          </p:nvPr>
        </p:nvSpPr>
        <p:spPr>
          <a:xfrm>
            <a:off x="1155756" y="1163062"/>
            <a:ext cx="8596668" cy="3880773"/>
          </a:xfrm>
        </p:spPr>
        <p:txBody>
          <a:bodyPr/>
          <a:lstStyle/>
          <a:p>
            <a:r>
              <a:rPr lang="en-GB" dirty="0"/>
              <a:t>AMT_CREDIT, AMT_GOODS_PRICE - Strong +</a:t>
            </a:r>
            <a:r>
              <a:rPr lang="en-GB" dirty="0" err="1"/>
              <a:t>ve</a:t>
            </a:r>
            <a:endParaRPr lang="en-GB" dirty="0"/>
          </a:p>
          <a:p>
            <a:r>
              <a:rPr lang="en-GB" dirty="0"/>
              <a:t>AMT_ANNITY &amp; AMT_CREDIT, AMT_GOODS_PRICE - Strong +</a:t>
            </a:r>
            <a:r>
              <a:rPr lang="en-GB" dirty="0" err="1"/>
              <a:t>ve</a:t>
            </a:r>
            <a:endParaRPr lang="en-GB" dirty="0"/>
          </a:p>
          <a:p>
            <a:r>
              <a:rPr lang="en-GB" dirty="0"/>
              <a:t>AMT_INCOME_TOTAL &amp; AMT_GOODS_PRICE &amp; AMT_CREDIT</a:t>
            </a:r>
          </a:p>
          <a:p>
            <a:endParaRPr lang="en-IN" dirty="0"/>
          </a:p>
        </p:txBody>
      </p:sp>
    </p:spTree>
    <p:extLst>
      <p:ext uri="{BB962C8B-B14F-4D97-AF65-F5344CB8AC3E}">
        <p14:creationId xmlns:p14="http://schemas.microsoft.com/office/powerpoint/2010/main" val="3653558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806852"/>
          </a:xfrm>
        </p:spPr>
        <p:txBody>
          <a:bodyPr/>
          <a:lstStyle/>
          <a:p>
            <a:pPr algn="ctr"/>
            <a:r>
              <a:rPr lang="en-US" dirty="0" smtClean="0"/>
              <a:t>EDA – BASIC STUDY OF DATA AT HAND</a:t>
            </a:r>
            <a:endParaRPr lang="en-US" dirty="0"/>
          </a:p>
        </p:txBody>
      </p:sp>
      <p:sp>
        <p:nvSpPr>
          <p:cNvPr id="3" name="Content Placeholder 2"/>
          <p:cNvSpPr>
            <a:spLocks noGrp="1"/>
          </p:cNvSpPr>
          <p:nvPr>
            <p:ph idx="1"/>
          </p:nvPr>
        </p:nvSpPr>
        <p:spPr>
          <a:xfrm>
            <a:off x="838200" y="1352282"/>
            <a:ext cx="10515600" cy="5173209"/>
          </a:xfrm>
        </p:spPr>
        <p:txBody>
          <a:bodyPr>
            <a:normAutofit fontScale="92500" lnSpcReduction="20000"/>
          </a:bodyPr>
          <a:lstStyle/>
          <a:p>
            <a:r>
              <a:rPr lang="en-US" sz="2200" dirty="0" smtClean="0"/>
              <a:t>First of all importing of all relevant libraries viz. </a:t>
            </a:r>
            <a:r>
              <a:rPr lang="en-US" sz="2200" dirty="0" err="1" smtClean="0"/>
              <a:t>numpy</a:t>
            </a:r>
            <a:r>
              <a:rPr lang="en-US" sz="2200" dirty="0" smtClean="0"/>
              <a:t>, pandas, </a:t>
            </a:r>
            <a:r>
              <a:rPr lang="en-US" sz="2200" dirty="0" err="1" smtClean="0"/>
              <a:t>seaborn</a:t>
            </a:r>
            <a:r>
              <a:rPr lang="en-US" sz="2200" dirty="0" smtClean="0"/>
              <a:t> &amp; </a:t>
            </a:r>
            <a:r>
              <a:rPr lang="en-US" sz="2200" dirty="0" err="1" smtClean="0"/>
              <a:t>matplotlib</a:t>
            </a:r>
            <a:endParaRPr lang="en-US" sz="2200" dirty="0" smtClean="0"/>
          </a:p>
          <a:p>
            <a:pPr marL="0" indent="0">
              <a:buNone/>
            </a:pPr>
            <a:endParaRPr lang="en-US" sz="2200" dirty="0" smtClean="0"/>
          </a:p>
          <a:p>
            <a:r>
              <a:rPr lang="en-US" sz="2200" dirty="0" smtClean="0"/>
              <a:t>Reading of data using </a:t>
            </a:r>
            <a:r>
              <a:rPr lang="en-US" sz="2200" dirty="0" err="1" smtClean="0"/>
              <a:t>pd.read_csv</a:t>
            </a:r>
            <a:r>
              <a:rPr lang="en-US" sz="2200" dirty="0" smtClean="0"/>
              <a:t> function in pandas</a:t>
            </a:r>
          </a:p>
          <a:p>
            <a:pPr marL="0" indent="0">
              <a:buNone/>
            </a:pPr>
            <a:endParaRPr lang="en-US" sz="2200" dirty="0" smtClean="0"/>
          </a:p>
          <a:p>
            <a:r>
              <a:rPr lang="en-US" sz="2200" dirty="0" smtClean="0"/>
              <a:t>Next we need to have  a basic overview of the overall data, the shape and size of the application data csv file</a:t>
            </a:r>
            <a:r>
              <a:rPr lang="en-US" sz="2200" dirty="0" smtClean="0"/>
              <a:t>.</a:t>
            </a:r>
          </a:p>
          <a:p>
            <a:endParaRPr lang="en-US" sz="2200" dirty="0"/>
          </a:p>
          <a:p>
            <a:r>
              <a:rPr lang="en-US" sz="2200" dirty="0" smtClean="0"/>
              <a:t>Then we would take a glimpse on all categorical and numerical data</a:t>
            </a:r>
          </a:p>
          <a:p>
            <a:pPr marL="0" indent="0">
              <a:buNone/>
            </a:pPr>
            <a:endParaRPr lang="en-US" sz="2200" dirty="0" smtClean="0"/>
          </a:p>
          <a:p>
            <a:r>
              <a:rPr lang="en-US" sz="2200" dirty="0" smtClean="0"/>
              <a:t>As a basic step we would look into the missing values in the column, depending on the column type, we need to analyze the reason of missing data and either delete or put the missing values</a:t>
            </a:r>
            <a:r>
              <a:rPr lang="en-US" sz="2200" dirty="0" smtClean="0"/>
              <a:t>.</a:t>
            </a:r>
          </a:p>
          <a:p>
            <a:endParaRPr lang="en-US" sz="2200" dirty="0" smtClean="0"/>
          </a:p>
          <a:p>
            <a:r>
              <a:rPr lang="en-US" sz="2200" dirty="0" smtClean="0"/>
              <a:t>We start with Application Data set</a:t>
            </a:r>
            <a:endParaRPr lang="en-US" sz="2200" dirty="0" smtClean="0"/>
          </a:p>
          <a:p>
            <a:endParaRPr lang="en-US" sz="2200" dirty="0"/>
          </a:p>
          <a:p>
            <a:pPr marL="0" indent="0">
              <a:buNone/>
            </a:pPr>
            <a:endParaRPr lang="en-US" sz="2200" dirty="0" smtClean="0"/>
          </a:p>
          <a:p>
            <a:endParaRPr lang="en-US" dirty="0" smtClean="0"/>
          </a:p>
          <a:p>
            <a:pPr marL="0" indent="0">
              <a:buNone/>
            </a:pPr>
            <a:endParaRPr lang="en-US" dirty="0" smtClean="0"/>
          </a:p>
          <a:p>
            <a:endParaRPr lang="en-US" dirty="0"/>
          </a:p>
        </p:txBody>
      </p:sp>
    </p:spTree>
    <p:extLst>
      <p:ext uri="{BB962C8B-B14F-4D97-AF65-F5344CB8AC3E}">
        <p14:creationId xmlns:p14="http://schemas.microsoft.com/office/powerpoint/2010/main" val="109562586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6290" y="228599"/>
            <a:ext cx="10515600" cy="806852"/>
          </a:xfrm>
        </p:spPr>
        <p:txBody>
          <a:bodyPr>
            <a:normAutofit/>
          </a:bodyPr>
          <a:lstStyle/>
          <a:p>
            <a:pPr algn="ctr"/>
            <a:r>
              <a:rPr lang="en-US" dirty="0" smtClean="0"/>
              <a:t>DEBT TO INCOME</a:t>
            </a:r>
            <a:endParaRPr lang="en-US" dirty="0"/>
          </a:p>
        </p:txBody>
      </p:sp>
      <p:sp>
        <p:nvSpPr>
          <p:cNvPr id="5" name="Content Placeholder 2"/>
          <p:cNvSpPr txBox="1">
            <a:spLocks/>
          </p:cNvSpPr>
          <p:nvPr/>
        </p:nvSpPr>
        <p:spPr>
          <a:xfrm>
            <a:off x="990599" y="1504682"/>
            <a:ext cx="10924309" cy="519399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endParaRPr lang="en-US" dirty="0" smtClean="0"/>
          </a:p>
          <a:p>
            <a:endParaRPr lang="en-US" dirty="0" smtClean="0"/>
          </a:p>
          <a:p>
            <a:pPr marL="0" indent="0">
              <a:buFont typeface="Wingdings 3" charset="2"/>
              <a:buNone/>
            </a:pPr>
            <a:endParaRPr lang="en-US" dirty="0" smtClean="0"/>
          </a:p>
          <a:p>
            <a:endParaRPr lang="en-US" dirty="0"/>
          </a:p>
        </p:txBody>
      </p:sp>
      <p:sp>
        <p:nvSpPr>
          <p:cNvPr id="6" name="Rectangle 2"/>
          <p:cNvSpPr>
            <a:spLocks noChangeArrowheads="1"/>
          </p:cNvSpPr>
          <p:nvPr/>
        </p:nvSpPr>
        <p:spPr bwMode="auto">
          <a:xfrm>
            <a:off x="0" y="90100"/>
            <a:ext cx="65" cy="276999"/>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9" name="Content Placeholder 2"/>
          <p:cNvSpPr txBox="1">
            <a:spLocks/>
          </p:cNvSpPr>
          <p:nvPr/>
        </p:nvSpPr>
        <p:spPr>
          <a:xfrm>
            <a:off x="838199" y="921827"/>
            <a:ext cx="10924309" cy="519399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buNone/>
            </a:pPr>
            <a:endParaRPr lang="en-US" dirty="0" smtClean="0"/>
          </a:p>
        </p:txBody>
      </p:sp>
      <p:sp>
        <p:nvSpPr>
          <p:cNvPr id="7" name="Rectangle 2"/>
          <p:cNvSpPr>
            <a:spLocks noChangeArrowheads="1"/>
          </p:cNvSpPr>
          <p:nvPr/>
        </p:nvSpPr>
        <p:spPr bwMode="auto">
          <a:xfrm>
            <a:off x="0" y="-138499"/>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3" name="Content Placeholder 2"/>
          <p:cNvSpPr>
            <a:spLocks noGrp="1"/>
          </p:cNvSpPr>
          <p:nvPr>
            <p:ph idx="1"/>
          </p:nvPr>
        </p:nvSpPr>
        <p:spPr>
          <a:xfrm>
            <a:off x="1155756" y="1163062"/>
            <a:ext cx="8596668" cy="3880773"/>
          </a:xfrm>
        </p:spPr>
        <p:txBody>
          <a:bodyPr/>
          <a:lstStyle/>
          <a:p>
            <a:r>
              <a:rPr lang="en-GB" dirty="0" smtClean="0"/>
              <a:t>As per the definition Debt to income ratio of Annuity Amount to Income</a:t>
            </a:r>
            <a:endParaRPr lang="en-GB" dirty="0"/>
          </a:p>
          <a:p>
            <a:endParaRPr lang="en-IN"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8763" y="1755279"/>
            <a:ext cx="10432473" cy="3527086"/>
          </a:xfrm>
          <a:prstGeom prst="rect">
            <a:avLst/>
          </a:prstGeom>
        </p:spPr>
      </p:pic>
      <p:sp>
        <p:nvSpPr>
          <p:cNvPr id="10" name="TextBox 9"/>
          <p:cNvSpPr txBox="1"/>
          <p:nvPr/>
        </p:nvSpPr>
        <p:spPr>
          <a:xfrm>
            <a:off x="3924664" y="5495888"/>
            <a:ext cx="3058851" cy="369332"/>
          </a:xfrm>
          <a:prstGeom prst="rect">
            <a:avLst/>
          </a:prstGeom>
          <a:noFill/>
        </p:spPr>
        <p:txBody>
          <a:bodyPr wrap="none" rtlCol="0">
            <a:spAutoFit/>
          </a:bodyPr>
          <a:lstStyle/>
          <a:p>
            <a:r>
              <a:rPr lang="en-IN" dirty="0" smtClean="0"/>
              <a:t>Outliers present in the data</a:t>
            </a:r>
            <a:endParaRPr lang="en-IN" dirty="0"/>
          </a:p>
        </p:txBody>
      </p:sp>
    </p:spTree>
    <p:extLst>
      <p:ext uri="{BB962C8B-B14F-4D97-AF65-F5344CB8AC3E}">
        <p14:creationId xmlns:p14="http://schemas.microsoft.com/office/powerpoint/2010/main" val="108157363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6290" y="228599"/>
            <a:ext cx="10515600" cy="806852"/>
          </a:xfrm>
        </p:spPr>
        <p:txBody>
          <a:bodyPr>
            <a:normAutofit fontScale="90000"/>
          </a:bodyPr>
          <a:lstStyle/>
          <a:p>
            <a:pPr algn="ctr"/>
            <a:r>
              <a:rPr lang="en-US" dirty="0" smtClean="0"/>
              <a:t>PLOT – Income vs Credit/Goods Price</a:t>
            </a:r>
            <a:br>
              <a:rPr lang="en-US" dirty="0" smtClean="0"/>
            </a:br>
            <a:r>
              <a:rPr lang="en-US" dirty="0" smtClean="0"/>
              <a:t>Goods price vs Credit</a:t>
            </a:r>
            <a:endParaRPr lang="en-US" dirty="0"/>
          </a:p>
        </p:txBody>
      </p:sp>
      <p:sp>
        <p:nvSpPr>
          <p:cNvPr id="5" name="Content Placeholder 2"/>
          <p:cNvSpPr txBox="1">
            <a:spLocks/>
          </p:cNvSpPr>
          <p:nvPr/>
        </p:nvSpPr>
        <p:spPr>
          <a:xfrm>
            <a:off x="990599" y="1504682"/>
            <a:ext cx="10924309" cy="519399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endParaRPr lang="en-US" dirty="0" smtClean="0"/>
          </a:p>
          <a:p>
            <a:endParaRPr lang="en-US" dirty="0" smtClean="0"/>
          </a:p>
          <a:p>
            <a:pPr marL="0" indent="0">
              <a:buFont typeface="Wingdings 3" charset="2"/>
              <a:buNone/>
            </a:pPr>
            <a:endParaRPr lang="en-US" dirty="0" smtClean="0"/>
          </a:p>
          <a:p>
            <a:endParaRPr lang="en-US" dirty="0"/>
          </a:p>
        </p:txBody>
      </p:sp>
      <p:sp>
        <p:nvSpPr>
          <p:cNvPr id="6" name="Rectangle 2"/>
          <p:cNvSpPr>
            <a:spLocks noChangeArrowheads="1"/>
          </p:cNvSpPr>
          <p:nvPr/>
        </p:nvSpPr>
        <p:spPr bwMode="auto">
          <a:xfrm>
            <a:off x="0" y="90100"/>
            <a:ext cx="65" cy="276999"/>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9" name="Content Placeholder 2"/>
          <p:cNvSpPr txBox="1">
            <a:spLocks/>
          </p:cNvSpPr>
          <p:nvPr/>
        </p:nvSpPr>
        <p:spPr>
          <a:xfrm>
            <a:off x="838199" y="921827"/>
            <a:ext cx="10924309" cy="519399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buNone/>
            </a:pPr>
            <a:endParaRPr lang="en-US" dirty="0" smtClean="0"/>
          </a:p>
        </p:txBody>
      </p:sp>
      <p:sp>
        <p:nvSpPr>
          <p:cNvPr id="7" name="Rectangle 2"/>
          <p:cNvSpPr>
            <a:spLocks noChangeArrowheads="1"/>
          </p:cNvSpPr>
          <p:nvPr/>
        </p:nvSpPr>
        <p:spPr bwMode="auto">
          <a:xfrm>
            <a:off x="0" y="-138499"/>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pic>
        <p:nvPicPr>
          <p:cNvPr id="8" name="Content Placeholder 7"/>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74041" y="1722174"/>
            <a:ext cx="10520643" cy="3390154"/>
          </a:xfrm>
        </p:spPr>
      </p:pic>
      <p:sp>
        <p:nvSpPr>
          <p:cNvPr id="11" name="TextBox 10"/>
          <p:cNvSpPr txBox="1"/>
          <p:nvPr/>
        </p:nvSpPr>
        <p:spPr>
          <a:xfrm>
            <a:off x="3924664" y="5495888"/>
            <a:ext cx="5678927" cy="369332"/>
          </a:xfrm>
          <a:prstGeom prst="rect">
            <a:avLst/>
          </a:prstGeom>
          <a:noFill/>
        </p:spPr>
        <p:txBody>
          <a:bodyPr wrap="none" rtlCol="0">
            <a:spAutoFit/>
          </a:bodyPr>
          <a:lstStyle/>
          <a:p>
            <a:r>
              <a:rPr lang="en-IN" dirty="0" smtClean="0"/>
              <a:t>Positive Correlation between Goods Price and Credit </a:t>
            </a:r>
            <a:endParaRPr lang="en-IN" dirty="0"/>
          </a:p>
        </p:txBody>
      </p:sp>
    </p:spTree>
    <p:extLst>
      <p:ext uri="{BB962C8B-B14F-4D97-AF65-F5344CB8AC3E}">
        <p14:creationId xmlns:p14="http://schemas.microsoft.com/office/powerpoint/2010/main" val="62324628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6290" y="228599"/>
            <a:ext cx="10515600" cy="806852"/>
          </a:xfrm>
        </p:spPr>
        <p:txBody>
          <a:bodyPr>
            <a:normAutofit/>
          </a:bodyPr>
          <a:lstStyle/>
          <a:p>
            <a:pPr algn="ctr"/>
            <a:r>
              <a:rPr lang="en-US" dirty="0" smtClean="0"/>
              <a:t>BOXPLOT – AMOUNT CREDIT</a:t>
            </a:r>
            <a:endParaRPr lang="en-US" dirty="0"/>
          </a:p>
        </p:txBody>
      </p:sp>
      <p:sp>
        <p:nvSpPr>
          <p:cNvPr id="5" name="Content Placeholder 2"/>
          <p:cNvSpPr txBox="1">
            <a:spLocks/>
          </p:cNvSpPr>
          <p:nvPr/>
        </p:nvSpPr>
        <p:spPr>
          <a:xfrm>
            <a:off x="990599" y="1504682"/>
            <a:ext cx="10924309" cy="519399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endParaRPr lang="en-US" dirty="0" smtClean="0"/>
          </a:p>
          <a:p>
            <a:endParaRPr lang="en-US" dirty="0" smtClean="0"/>
          </a:p>
          <a:p>
            <a:pPr marL="0" indent="0">
              <a:buFont typeface="Wingdings 3" charset="2"/>
              <a:buNone/>
            </a:pPr>
            <a:endParaRPr lang="en-US" dirty="0" smtClean="0"/>
          </a:p>
          <a:p>
            <a:endParaRPr lang="en-US" dirty="0"/>
          </a:p>
        </p:txBody>
      </p:sp>
      <p:sp>
        <p:nvSpPr>
          <p:cNvPr id="6" name="Rectangle 2"/>
          <p:cNvSpPr>
            <a:spLocks noChangeArrowheads="1"/>
          </p:cNvSpPr>
          <p:nvPr/>
        </p:nvSpPr>
        <p:spPr bwMode="auto">
          <a:xfrm>
            <a:off x="0" y="90100"/>
            <a:ext cx="65" cy="276999"/>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9" name="Content Placeholder 2"/>
          <p:cNvSpPr txBox="1">
            <a:spLocks/>
          </p:cNvSpPr>
          <p:nvPr/>
        </p:nvSpPr>
        <p:spPr>
          <a:xfrm>
            <a:off x="838199" y="921827"/>
            <a:ext cx="10924309" cy="519399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buNone/>
            </a:pPr>
            <a:endParaRPr lang="en-US" dirty="0" smtClean="0"/>
          </a:p>
        </p:txBody>
      </p:sp>
      <p:sp>
        <p:nvSpPr>
          <p:cNvPr id="7" name="Rectangle 2"/>
          <p:cNvSpPr>
            <a:spLocks noChangeArrowheads="1"/>
          </p:cNvSpPr>
          <p:nvPr/>
        </p:nvSpPr>
        <p:spPr bwMode="auto">
          <a:xfrm>
            <a:off x="0" y="-138499"/>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pic>
        <p:nvPicPr>
          <p:cNvPr id="8" name="Content Placeholder 7"/>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00283" y="1211923"/>
            <a:ext cx="9914082" cy="3701110"/>
          </a:xfrm>
        </p:spPr>
      </p:pic>
      <p:sp>
        <p:nvSpPr>
          <p:cNvPr id="10" name="TextBox 9"/>
          <p:cNvSpPr txBox="1"/>
          <p:nvPr/>
        </p:nvSpPr>
        <p:spPr>
          <a:xfrm>
            <a:off x="3924664" y="5495888"/>
            <a:ext cx="3725700" cy="369332"/>
          </a:xfrm>
          <a:prstGeom prst="rect">
            <a:avLst/>
          </a:prstGeom>
          <a:noFill/>
        </p:spPr>
        <p:txBody>
          <a:bodyPr wrap="none" rtlCol="0">
            <a:spAutoFit/>
          </a:bodyPr>
          <a:lstStyle/>
          <a:p>
            <a:r>
              <a:rPr lang="en-IN" dirty="0" smtClean="0"/>
              <a:t>Similar behaviour for target 0 or 1</a:t>
            </a:r>
            <a:endParaRPr lang="en-IN" dirty="0"/>
          </a:p>
        </p:txBody>
      </p:sp>
    </p:spTree>
    <p:extLst>
      <p:ext uri="{BB962C8B-B14F-4D97-AF65-F5344CB8AC3E}">
        <p14:creationId xmlns:p14="http://schemas.microsoft.com/office/powerpoint/2010/main" val="183447656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6290" y="228599"/>
            <a:ext cx="10515600" cy="806852"/>
          </a:xfrm>
        </p:spPr>
        <p:txBody>
          <a:bodyPr>
            <a:normAutofit/>
          </a:bodyPr>
          <a:lstStyle/>
          <a:p>
            <a:pPr algn="ctr"/>
            <a:r>
              <a:rPr lang="en-US" dirty="0" smtClean="0"/>
              <a:t>BOXPLOT – AMOUNT ANNUITY</a:t>
            </a:r>
            <a:endParaRPr lang="en-US" dirty="0"/>
          </a:p>
        </p:txBody>
      </p:sp>
      <p:sp>
        <p:nvSpPr>
          <p:cNvPr id="5" name="Content Placeholder 2"/>
          <p:cNvSpPr txBox="1">
            <a:spLocks/>
          </p:cNvSpPr>
          <p:nvPr/>
        </p:nvSpPr>
        <p:spPr>
          <a:xfrm>
            <a:off x="990599" y="1504682"/>
            <a:ext cx="10924309" cy="519399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endParaRPr lang="en-US" dirty="0" smtClean="0"/>
          </a:p>
          <a:p>
            <a:endParaRPr lang="en-US" dirty="0" smtClean="0"/>
          </a:p>
          <a:p>
            <a:pPr marL="0" indent="0">
              <a:buFont typeface="Wingdings 3" charset="2"/>
              <a:buNone/>
            </a:pPr>
            <a:endParaRPr lang="en-US" dirty="0" smtClean="0"/>
          </a:p>
          <a:p>
            <a:endParaRPr lang="en-US" dirty="0"/>
          </a:p>
        </p:txBody>
      </p:sp>
      <p:sp>
        <p:nvSpPr>
          <p:cNvPr id="6" name="Rectangle 2"/>
          <p:cNvSpPr>
            <a:spLocks noChangeArrowheads="1"/>
          </p:cNvSpPr>
          <p:nvPr/>
        </p:nvSpPr>
        <p:spPr bwMode="auto">
          <a:xfrm>
            <a:off x="0" y="90100"/>
            <a:ext cx="65" cy="276999"/>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9" name="Content Placeholder 2"/>
          <p:cNvSpPr txBox="1">
            <a:spLocks/>
          </p:cNvSpPr>
          <p:nvPr/>
        </p:nvSpPr>
        <p:spPr>
          <a:xfrm>
            <a:off x="838199" y="921827"/>
            <a:ext cx="10924309" cy="519399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buNone/>
            </a:pPr>
            <a:endParaRPr lang="en-US" dirty="0" smtClean="0"/>
          </a:p>
        </p:txBody>
      </p:sp>
      <p:sp>
        <p:nvSpPr>
          <p:cNvPr id="7" name="Rectangle 2"/>
          <p:cNvSpPr>
            <a:spLocks noChangeArrowheads="1"/>
          </p:cNvSpPr>
          <p:nvPr/>
        </p:nvSpPr>
        <p:spPr bwMode="auto">
          <a:xfrm>
            <a:off x="0" y="-138499"/>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0" name="TextBox 9"/>
          <p:cNvSpPr txBox="1"/>
          <p:nvPr/>
        </p:nvSpPr>
        <p:spPr>
          <a:xfrm>
            <a:off x="3924664" y="5495888"/>
            <a:ext cx="3725700" cy="369332"/>
          </a:xfrm>
          <a:prstGeom prst="rect">
            <a:avLst/>
          </a:prstGeom>
          <a:noFill/>
        </p:spPr>
        <p:txBody>
          <a:bodyPr wrap="none" rtlCol="0">
            <a:spAutoFit/>
          </a:bodyPr>
          <a:lstStyle/>
          <a:p>
            <a:r>
              <a:rPr lang="en-IN" dirty="0" smtClean="0"/>
              <a:t>Similar behaviour for target 0 or 1</a:t>
            </a:r>
            <a:endParaRPr lang="en-IN"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97753" y="1240973"/>
            <a:ext cx="11034407" cy="3672060"/>
          </a:xfrm>
        </p:spPr>
      </p:pic>
    </p:spTree>
    <p:extLst>
      <p:ext uri="{BB962C8B-B14F-4D97-AF65-F5344CB8AC3E}">
        <p14:creationId xmlns:p14="http://schemas.microsoft.com/office/powerpoint/2010/main" val="72690340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6290" y="228599"/>
            <a:ext cx="10515600" cy="806852"/>
          </a:xfrm>
        </p:spPr>
        <p:txBody>
          <a:bodyPr>
            <a:normAutofit/>
          </a:bodyPr>
          <a:lstStyle/>
          <a:p>
            <a:pPr algn="ctr"/>
            <a:r>
              <a:rPr lang="en-US" dirty="0" smtClean="0"/>
              <a:t>BOXPLOT – GOODS PRICE</a:t>
            </a:r>
            <a:endParaRPr lang="en-US" dirty="0"/>
          </a:p>
        </p:txBody>
      </p:sp>
      <p:sp>
        <p:nvSpPr>
          <p:cNvPr id="5" name="Content Placeholder 2"/>
          <p:cNvSpPr txBox="1">
            <a:spLocks/>
          </p:cNvSpPr>
          <p:nvPr/>
        </p:nvSpPr>
        <p:spPr>
          <a:xfrm>
            <a:off x="990599" y="1504682"/>
            <a:ext cx="10924309" cy="519399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endParaRPr lang="en-US" dirty="0" smtClean="0"/>
          </a:p>
          <a:p>
            <a:endParaRPr lang="en-US" dirty="0" smtClean="0"/>
          </a:p>
          <a:p>
            <a:pPr marL="0" indent="0">
              <a:buFont typeface="Wingdings 3" charset="2"/>
              <a:buNone/>
            </a:pPr>
            <a:endParaRPr lang="en-US" dirty="0" smtClean="0"/>
          </a:p>
          <a:p>
            <a:endParaRPr lang="en-US" dirty="0"/>
          </a:p>
        </p:txBody>
      </p:sp>
      <p:sp>
        <p:nvSpPr>
          <p:cNvPr id="6" name="Rectangle 2"/>
          <p:cNvSpPr>
            <a:spLocks noChangeArrowheads="1"/>
          </p:cNvSpPr>
          <p:nvPr/>
        </p:nvSpPr>
        <p:spPr bwMode="auto">
          <a:xfrm>
            <a:off x="0" y="90100"/>
            <a:ext cx="65" cy="276999"/>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9" name="Content Placeholder 2"/>
          <p:cNvSpPr txBox="1">
            <a:spLocks/>
          </p:cNvSpPr>
          <p:nvPr/>
        </p:nvSpPr>
        <p:spPr>
          <a:xfrm>
            <a:off x="838199" y="921827"/>
            <a:ext cx="10924309" cy="519399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buNone/>
            </a:pPr>
            <a:endParaRPr lang="en-US" dirty="0" smtClean="0"/>
          </a:p>
        </p:txBody>
      </p:sp>
      <p:sp>
        <p:nvSpPr>
          <p:cNvPr id="7" name="Rectangle 2"/>
          <p:cNvSpPr>
            <a:spLocks noChangeArrowheads="1"/>
          </p:cNvSpPr>
          <p:nvPr/>
        </p:nvSpPr>
        <p:spPr bwMode="auto">
          <a:xfrm>
            <a:off x="0" y="-138499"/>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0" name="TextBox 9"/>
          <p:cNvSpPr txBox="1"/>
          <p:nvPr/>
        </p:nvSpPr>
        <p:spPr>
          <a:xfrm>
            <a:off x="3924664" y="5495888"/>
            <a:ext cx="3725700" cy="369332"/>
          </a:xfrm>
          <a:prstGeom prst="rect">
            <a:avLst/>
          </a:prstGeom>
          <a:noFill/>
        </p:spPr>
        <p:txBody>
          <a:bodyPr wrap="none" rtlCol="0">
            <a:spAutoFit/>
          </a:bodyPr>
          <a:lstStyle/>
          <a:p>
            <a:r>
              <a:rPr lang="en-IN" dirty="0" smtClean="0"/>
              <a:t>Similar behaviour for target 0 or 1</a:t>
            </a:r>
            <a:endParaRPr lang="en-IN" dirty="0"/>
          </a:p>
        </p:txBody>
      </p:sp>
      <p:pic>
        <p:nvPicPr>
          <p:cNvPr id="8" name="Content Placeholder 7"/>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97754" y="1618306"/>
            <a:ext cx="10700954" cy="3626984"/>
          </a:xfrm>
        </p:spPr>
      </p:pic>
    </p:spTree>
    <p:extLst>
      <p:ext uri="{BB962C8B-B14F-4D97-AF65-F5344CB8AC3E}">
        <p14:creationId xmlns:p14="http://schemas.microsoft.com/office/powerpoint/2010/main" val="327071598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6290" y="228599"/>
            <a:ext cx="10515600" cy="806852"/>
          </a:xfrm>
        </p:spPr>
        <p:txBody>
          <a:bodyPr/>
          <a:lstStyle/>
          <a:p>
            <a:pPr algn="ctr"/>
            <a:r>
              <a:rPr lang="en-US" dirty="0" smtClean="0"/>
              <a:t>OVERALL OBSERVATIONS – DEBT TO INCOME</a:t>
            </a:r>
            <a:endParaRPr lang="en-US" dirty="0"/>
          </a:p>
        </p:txBody>
      </p:sp>
      <p:sp>
        <p:nvSpPr>
          <p:cNvPr id="5" name="Content Placeholder 2"/>
          <p:cNvSpPr txBox="1">
            <a:spLocks/>
          </p:cNvSpPr>
          <p:nvPr/>
        </p:nvSpPr>
        <p:spPr>
          <a:xfrm>
            <a:off x="990599" y="1504682"/>
            <a:ext cx="10924309" cy="519399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endParaRPr lang="en-US" dirty="0" smtClean="0"/>
          </a:p>
          <a:p>
            <a:endParaRPr lang="en-US" dirty="0" smtClean="0"/>
          </a:p>
          <a:p>
            <a:pPr marL="0" indent="0">
              <a:buFont typeface="Wingdings 3" charset="2"/>
              <a:buNone/>
            </a:pPr>
            <a:endParaRPr lang="en-US" dirty="0" smtClean="0"/>
          </a:p>
          <a:p>
            <a:endParaRPr lang="en-US" dirty="0"/>
          </a:p>
        </p:txBody>
      </p:sp>
      <p:sp>
        <p:nvSpPr>
          <p:cNvPr id="6" name="Rectangle 2"/>
          <p:cNvSpPr>
            <a:spLocks noChangeArrowheads="1"/>
          </p:cNvSpPr>
          <p:nvPr/>
        </p:nvSpPr>
        <p:spPr bwMode="auto">
          <a:xfrm>
            <a:off x="0" y="90100"/>
            <a:ext cx="65" cy="276999"/>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9" name="Content Placeholder 2"/>
          <p:cNvSpPr txBox="1">
            <a:spLocks/>
          </p:cNvSpPr>
          <p:nvPr/>
        </p:nvSpPr>
        <p:spPr>
          <a:xfrm>
            <a:off x="838199" y="921827"/>
            <a:ext cx="10924309" cy="519399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buNone/>
            </a:pPr>
            <a:endParaRPr lang="en-US" dirty="0" smtClean="0"/>
          </a:p>
        </p:txBody>
      </p:sp>
      <p:sp>
        <p:nvSpPr>
          <p:cNvPr id="7" name="Rectangle 2"/>
          <p:cNvSpPr>
            <a:spLocks noChangeArrowheads="1"/>
          </p:cNvSpPr>
          <p:nvPr/>
        </p:nvSpPr>
        <p:spPr bwMode="auto">
          <a:xfrm>
            <a:off x="0" y="-138499"/>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0477154"/>
              </p:ext>
            </p:extLst>
          </p:nvPr>
        </p:nvGraphicFramePr>
        <p:xfrm>
          <a:off x="990599" y="1974502"/>
          <a:ext cx="9180930" cy="3088640"/>
        </p:xfrm>
        <a:graphic>
          <a:graphicData uri="http://schemas.openxmlformats.org/drawingml/2006/table">
            <a:tbl>
              <a:tblPr firstRow="1" bandRow="1">
                <a:tableStyleId>{5C22544A-7EE6-4342-B048-85BDC9FD1C3A}</a:tableStyleId>
              </a:tblPr>
              <a:tblGrid>
                <a:gridCol w="2600022">
                  <a:extLst>
                    <a:ext uri="{9D8B030D-6E8A-4147-A177-3AD203B41FA5}">
                      <a16:colId xmlns:a16="http://schemas.microsoft.com/office/drawing/2014/main" val="2498344870"/>
                    </a:ext>
                  </a:extLst>
                </a:gridCol>
                <a:gridCol w="1151927">
                  <a:extLst>
                    <a:ext uri="{9D8B030D-6E8A-4147-A177-3AD203B41FA5}">
                      <a16:colId xmlns:a16="http://schemas.microsoft.com/office/drawing/2014/main" val="2573373169"/>
                    </a:ext>
                  </a:extLst>
                </a:gridCol>
                <a:gridCol w="1064800">
                  <a:extLst>
                    <a:ext uri="{9D8B030D-6E8A-4147-A177-3AD203B41FA5}">
                      <a16:colId xmlns:a16="http://schemas.microsoft.com/office/drawing/2014/main" val="3441009489"/>
                    </a:ext>
                  </a:extLst>
                </a:gridCol>
                <a:gridCol w="2327564">
                  <a:extLst>
                    <a:ext uri="{9D8B030D-6E8A-4147-A177-3AD203B41FA5}">
                      <a16:colId xmlns:a16="http://schemas.microsoft.com/office/drawing/2014/main" val="644987933"/>
                    </a:ext>
                  </a:extLst>
                </a:gridCol>
                <a:gridCol w="676456">
                  <a:extLst>
                    <a:ext uri="{9D8B030D-6E8A-4147-A177-3AD203B41FA5}">
                      <a16:colId xmlns:a16="http://schemas.microsoft.com/office/drawing/2014/main" val="2728122222"/>
                    </a:ext>
                  </a:extLst>
                </a:gridCol>
                <a:gridCol w="1360161">
                  <a:extLst>
                    <a:ext uri="{9D8B030D-6E8A-4147-A177-3AD203B41FA5}">
                      <a16:colId xmlns:a16="http://schemas.microsoft.com/office/drawing/2014/main" val="4063096602"/>
                    </a:ext>
                  </a:extLst>
                </a:gridCol>
              </a:tblGrid>
              <a:tr h="370840">
                <a:tc>
                  <a:txBody>
                    <a:bodyPr/>
                    <a:lstStyle/>
                    <a:p>
                      <a:pPr algn="l" fontAlgn="ctr"/>
                      <a:r>
                        <a:rPr lang="en-IN" b="1" dirty="0">
                          <a:effectLst/>
                        </a:rPr>
                        <a:t>COLUMN(S)</a:t>
                      </a:r>
                    </a:p>
                  </a:txBody>
                  <a:tcPr marL="38100" marR="38100" marT="38100" marB="38100" anchor="ctr"/>
                </a:tc>
                <a:tc>
                  <a:txBody>
                    <a:bodyPr/>
                    <a:lstStyle/>
                    <a:p>
                      <a:pPr algn="l" fontAlgn="ctr"/>
                      <a:r>
                        <a:rPr lang="en-IN" b="1" dirty="0">
                          <a:effectLst/>
                        </a:rPr>
                        <a:t>Missing </a:t>
                      </a:r>
                      <a:r>
                        <a:rPr lang="en-IN" b="1" dirty="0" smtClean="0">
                          <a:effectLst/>
                        </a:rPr>
                        <a:t>Values</a:t>
                      </a:r>
                      <a:endParaRPr lang="en-IN" b="1" dirty="0">
                        <a:effectLst/>
                      </a:endParaRPr>
                    </a:p>
                  </a:txBody>
                  <a:tcPr marL="38100" marR="38100" marT="38100" marB="38100" anchor="ctr"/>
                </a:tc>
                <a:tc>
                  <a:txBody>
                    <a:bodyPr/>
                    <a:lstStyle/>
                    <a:p>
                      <a:pPr algn="l" fontAlgn="ctr"/>
                      <a:r>
                        <a:rPr lang="en-IN" b="1" dirty="0" smtClean="0">
                          <a:effectLst/>
                        </a:rPr>
                        <a:t>Outliers</a:t>
                      </a:r>
                      <a:endParaRPr lang="en-IN" b="1" dirty="0">
                        <a:effectLst/>
                      </a:endParaRPr>
                    </a:p>
                  </a:txBody>
                  <a:tcPr marL="38100" marR="38100" marT="38100" marB="38100" anchor="ctr"/>
                </a:tc>
                <a:tc>
                  <a:txBody>
                    <a:bodyPr/>
                    <a:lstStyle/>
                    <a:p>
                      <a:pPr algn="l" fontAlgn="ctr"/>
                      <a:r>
                        <a:rPr lang="en-IN" b="1">
                          <a:effectLst/>
                        </a:rPr>
                        <a:t>Observation</a:t>
                      </a:r>
                    </a:p>
                  </a:txBody>
                  <a:tcPr marL="38100" marR="38100" marT="38100" marB="38100" anchor="ctr"/>
                </a:tc>
                <a:tc>
                  <a:txBody>
                    <a:bodyPr/>
                    <a:lstStyle/>
                    <a:p>
                      <a:pPr algn="l" fontAlgn="ctr"/>
                      <a:r>
                        <a:rPr lang="en-IN" b="1">
                          <a:effectLst/>
                        </a:rPr>
                        <a:t>Difficulties in paying</a:t>
                      </a:r>
                    </a:p>
                  </a:txBody>
                  <a:tcPr marL="38100" marR="38100" marT="38100" marB="38100" anchor="ctr"/>
                </a:tc>
                <a:tc>
                  <a:txBody>
                    <a:bodyPr/>
                    <a:lstStyle/>
                    <a:p>
                      <a:pPr algn="l" fontAlgn="ctr"/>
                      <a:r>
                        <a:rPr lang="en-IN" b="1">
                          <a:effectLst/>
                        </a:rPr>
                        <a:t>No difficulties in paying</a:t>
                      </a:r>
                    </a:p>
                  </a:txBody>
                  <a:tcPr marL="38100" marR="38100" marT="38100" marB="38100" anchor="ctr"/>
                </a:tc>
                <a:extLst>
                  <a:ext uri="{0D108BD9-81ED-4DB2-BD59-A6C34878D82A}">
                    <a16:rowId xmlns:a16="http://schemas.microsoft.com/office/drawing/2014/main" val="242556558"/>
                  </a:ext>
                </a:extLst>
              </a:tr>
              <a:tr h="370840">
                <a:tc>
                  <a:txBody>
                    <a:bodyPr/>
                    <a:lstStyle/>
                    <a:p>
                      <a:pPr algn="l" fontAlgn="ctr"/>
                      <a:r>
                        <a:rPr lang="en-IN">
                          <a:effectLst/>
                        </a:rPr>
                        <a:t>DEBT-TO-INCOME</a:t>
                      </a:r>
                    </a:p>
                  </a:txBody>
                  <a:tcPr marL="38100" marR="38100" marT="38100" marB="38100" anchor="ctr"/>
                </a:tc>
                <a:tc>
                  <a:txBody>
                    <a:bodyPr/>
                    <a:lstStyle/>
                    <a:p>
                      <a:pPr algn="l" fontAlgn="ctr"/>
                      <a:endParaRPr lang="en-IN">
                        <a:effectLst/>
                      </a:endParaRPr>
                    </a:p>
                  </a:txBody>
                  <a:tcPr marL="38100" marR="38100" marT="38100" marB="38100" anchor="ctr"/>
                </a:tc>
                <a:tc>
                  <a:txBody>
                    <a:bodyPr/>
                    <a:lstStyle/>
                    <a:p>
                      <a:pPr algn="l" fontAlgn="ctr"/>
                      <a:endParaRPr lang="en-IN">
                        <a:effectLst/>
                      </a:endParaRPr>
                    </a:p>
                  </a:txBody>
                  <a:tcPr marL="38100" marR="38100" marT="38100" marB="38100" anchor="ctr"/>
                </a:tc>
                <a:tc>
                  <a:txBody>
                    <a:bodyPr/>
                    <a:lstStyle/>
                    <a:p>
                      <a:pPr algn="l" fontAlgn="ctr"/>
                      <a:endParaRPr lang="en-IN">
                        <a:effectLst/>
                      </a:endParaRPr>
                    </a:p>
                  </a:txBody>
                  <a:tcPr marL="38100" marR="38100" marT="38100" marB="38100" anchor="ctr"/>
                </a:tc>
                <a:tc>
                  <a:txBody>
                    <a:bodyPr/>
                    <a:lstStyle/>
                    <a:p>
                      <a:pPr algn="l" fontAlgn="ctr"/>
                      <a:endParaRPr lang="en-IN">
                        <a:effectLst/>
                      </a:endParaRPr>
                    </a:p>
                  </a:txBody>
                  <a:tcPr marL="38100" marR="38100" marT="38100" marB="38100" anchor="ctr"/>
                </a:tc>
                <a:tc>
                  <a:txBody>
                    <a:bodyPr/>
                    <a:lstStyle/>
                    <a:p>
                      <a:pPr algn="l" fontAlgn="ctr"/>
                      <a:endParaRPr lang="en-IN">
                        <a:effectLst/>
                      </a:endParaRPr>
                    </a:p>
                  </a:txBody>
                  <a:tcPr marL="38100" marR="38100" marT="38100" marB="38100" anchor="ctr"/>
                </a:tc>
                <a:extLst>
                  <a:ext uri="{0D108BD9-81ED-4DB2-BD59-A6C34878D82A}">
                    <a16:rowId xmlns:a16="http://schemas.microsoft.com/office/drawing/2014/main" val="3947977432"/>
                  </a:ext>
                </a:extLst>
              </a:tr>
              <a:tr h="370840">
                <a:tc>
                  <a:txBody>
                    <a:bodyPr/>
                    <a:lstStyle/>
                    <a:p>
                      <a:pPr algn="l" fontAlgn="ctr"/>
                      <a:r>
                        <a:rPr lang="en-IN">
                          <a:effectLst/>
                        </a:rPr>
                        <a:t>'AMT_CREDIT', 'AMT_ANNUITY', 'AMT_GOODS_PRICE'</a:t>
                      </a:r>
                    </a:p>
                  </a:txBody>
                  <a:tcPr marL="38100" marR="38100" marT="38100" marB="38100" anchor="ctr"/>
                </a:tc>
                <a:tc>
                  <a:txBody>
                    <a:bodyPr/>
                    <a:lstStyle/>
                    <a:p>
                      <a:pPr algn="l" fontAlgn="ctr"/>
                      <a:r>
                        <a:rPr lang="en-IN">
                          <a:effectLst/>
                        </a:rPr>
                        <a:t>None</a:t>
                      </a:r>
                    </a:p>
                  </a:txBody>
                  <a:tcPr marL="38100" marR="38100" marT="38100" marB="38100" anchor="ctr"/>
                </a:tc>
                <a:tc>
                  <a:txBody>
                    <a:bodyPr/>
                    <a:lstStyle/>
                    <a:p>
                      <a:pPr algn="l" fontAlgn="ctr"/>
                      <a:r>
                        <a:rPr lang="en-IN">
                          <a:effectLst/>
                        </a:rPr>
                        <a:t>NA</a:t>
                      </a:r>
                    </a:p>
                  </a:txBody>
                  <a:tcPr marL="38100" marR="38100" marT="38100" marB="38100" anchor="ctr"/>
                </a:tc>
                <a:tc>
                  <a:txBody>
                    <a:bodyPr/>
                    <a:lstStyle/>
                    <a:p>
                      <a:pPr algn="l" fontAlgn="ctr"/>
                      <a:r>
                        <a:rPr lang="en-GB">
                          <a:effectLst/>
                        </a:rPr>
                        <a:t>Independently these does not affect the client's ability to pay</a:t>
                      </a:r>
                    </a:p>
                  </a:txBody>
                  <a:tcPr marL="38100" marR="38100" marT="38100" marB="38100" anchor="ctr"/>
                </a:tc>
                <a:tc>
                  <a:txBody>
                    <a:bodyPr/>
                    <a:lstStyle/>
                    <a:p>
                      <a:pPr algn="l" fontAlgn="ctr"/>
                      <a:endParaRPr lang="en-IN">
                        <a:effectLst/>
                      </a:endParaRPr>
                    </a:p>
                  </a:txBody>
                  <a:tcPr marL="38100" marR="38100" marT="38100" marB="38100" anchor="ctr"/>
                </a:tc>
                <a:tc>
                  <a:txBody>
                    <a:bodyPr/>
                    <a:lstStyle/>
                    <a:p>
                      <a:pPr algn="l" fontAlgn="ctr"/>
                      <a:endParaRPr lang="en-IN">
                        <a:effectLst/>
                      </a:endParaRPr>
                    </a:p>
                  </a:txBody>
                  <a:tcPr marL="38100" marR="38100" marT="38100" marB="38100" anchor="ctr"/>
                </a:tc>
                <a:extLst>
                  <a:ext uri="{0D108BD9-81ED-4DB2-BD59-A6C34878D82A}">
                    <a16:rowId xmlns:a16="http://schemas.microsoft.com/office/drawing/2014/main" val="2474165702"/>
                  </a:ext>
                </a:extLst>
              </a:tr>
              <a:tr h="370840">
                <a:tc>
                  <a:txBody>
                    <a:bodyPr/>
                    <a:lstStyle/>
                    <a:p>
                      <a:pPr algn="l" fontAlgn="ctr"/>
                      <a:r>
                        <a:rPr lang="en-IN">
                          <a:effectLst/>
                        </a:rPr>
                        <a:t>INCOME</a:t>
                      </a:r>
                    </a:p>
                  </a:txBody>
                  <a:tcPr marL="38100" marR="38100" marT="38100" marB="38100" anchor="ctr"/>
                </a:tc>
                <a:tc>
                  <a:txBody>
                    <a:bodyPr/>
                    <a:lstStyle/>
                    <a:p>
                      <a:pPr algn="l" fontAlgn="ctr"/>
                      <a:r>
                        <a:rPr lang="en-IN">
                          <a:effectLst/>
                        </a:rPr>
                        <a:t>None</a:t>
                      </a:r>
                    </a:p>
                  </a:txBody>
                  <a:tcPr marL="38100" marR="38100" marT="38100" marB="38100" anchor="ctr"/>
                </a:tc>
                <a:tc>
                  <a:txBody>
                    <a:bodyPr/>
                    <a:lstStyle/>
                    <a:p>
                      <a:pPr algn="l" fontAlgn="ctr"/>
                      <a:r>
                        <a:rPr lang="en-IN">
                          <a:effectLst/>
                        </a:rPr>
                        <a:t>11 cr</a:t>
                      </a:r>
                    </a:p>
                  </a:txBody>
                  <a:tcPr marL="38100" marR="38100" marT="38100" marB="38100" anchor="ctr"/>
                </a:tc>
                <a:tc>
                  <a:txBody>
                    <a:bodyPr/>
                    <a:lstStyle/>
                    <a:p>
                      <a:pPr algn="l" fontAlgn="ctr"/>
                      <a:r>
                        <a:rPr lang="en-IN">
                          <a:effectLst/>
                        </a:rPr>
                        <a:t>None</a:t>
                      </a:r>
                    </a:p>
                  </a:txBody>
                  <a:tcPr marL="38100" marR="38100" marT="38100" marB="38100" anchor="ctr"/>
                </a:tc>
                <a:tc>
                  <a:txBody>
                    <a:bodyPr/>
                    <a:lstStyle/>
                    <a:p>
                      <a:pPr algn="l" fontAlgn="ctr"/>
                      <a:r>
                        <a:rPr lang="en-IN">
                          <a:effectLst/>
                        </a:rPr>
                        <a:t>&gt;50L</a:t>
                      </a:r>
                    </a:p>
                  </a:txBody>
                  <a:tcPr marL="38100" marR="38100" marT="38100" marB="38100" anchor="ctr"/>
                </a:tc>
                <a:tc>
                  <a:txBody>
                    <a:bodyPr/>
                    <a:lstStyle/>
                    <a:p>
                      <a:pPr algn="l" fontAlgn="ctr"/>
                      <a:r>
                        <a:rPr lang="en-IN" dirty="0">
                          <a:effectLst/>
                        </a:rPr>
                        <a:t>None</a:t>
                      </a:r>
                    </a:p>
                  </a:txBody>
                  <a:tcPr marL="38100" marR="38100" marT="38100" marB="38100" anchor="ctr"/>
                </a:tc>
                <a:extLst>
                  <a:ext uri="{0D108BD9-81ED-4DB2-BD59-A6C34878D82A}">
                    <a16:rowId xmlns:a16="http://schemas.microsoft.com/office/drawing/2014/main" val="4225740697"/>
                  </a:ext>
                </a:extLst>
              </a:tr>
            </a:tbl>
          </a:graphicData>
        </a:graphic>
      </p:graphicFrame>
    </p:spTree>
    <p:extLst>
      <p:ext uri="{BB962C8B-B14F-4D97-AF65-F5344CB8AC3E}">
        <p14:creationId xmlns:p14="http://schemas.microsoft.com/office/powerpoint/2010/main" val="259550697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6290" y="228599"/>
            <a:ext cx="10515600" cy="806852"/>
          </a:xfrm>
        </p:spPr>
        <p:txBody>
          <a:bodyPr/>
          <a:lstStyle/>
          <a:p>
            <a:pPr algn="ctr"/>
            <a:r>
              <a:rPr lang="en-US" dirty="0" smtClean="0"/>
              <a:t>CAPITAL</a:t>
            </a:r>
            <a:endParaRPr lang="en-US" dirty="0"/>
          </a:p>
        </p:txBody>
      </p:sp>
      <p:sp>
        <p:nvSpPr>
          <p:cNvPr id="5" name="Content Placeholder 2"/>
          <p:cNvSpPr txBox="1">
            <a:spLocks/>
          </p:cNvSpPr>
          <p:nvPr/>
        </p:nvSpPr>
        <p:spPr>
          <a:xfrm>
            <a:off x="990599" y="1504682"/>
            <a:ext cx="10924309" cy="519399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endParaRPr lang="en-US" dirty="0" smtClean="0"/>
          </a:p>
          <a:p>
            <a:endParaRPr lang="en-US" dirty="0" smtClean="0"/>
          </a:p>
          <a:p>
            <a:pPr marL="0" indent="0">
              <a:buFont typeface="Wingdings 3" charset="2"/>
              <a:buNone/>
            </a:pPr>
            <a:endParaRPr lang="en-US" dirty="0" smtClean="0"/>
          </a:p>
          <a:p>
            <a:endParaRPr lang="en-US" dirty="0"/>
          </a:p>
        </p:txBody>
      </p:sp>
      <p:sp>
        <p:nvSpPr>
          <p:cNvPr id="6" name="Rectangle 2"/>
          <p:cNvSpPr>
            <a:spLocks noChangeArrowheads="1"/>
          </p:cNvSpPr>
          <p:nvPr/>
        </p:nvSpPr>
        <p:spPr bwMode="auto">
          <a:xfrm>
            <a:off x="0" y="90100"/>
            <a:ext cx="65" cy="276999"/>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9" name="Content Placeholder 2"/>
          <p:cNvSpPr txBox="1">
            <a:spLocks/>
          </p:cNvSpPr>
          <p:nvPr/>
        </p:nvSpPr>
        <p:spPr>
          <a:xfrm>
            <a:off x="838199" y="921827"/>
            <a:ext cx="10924309" cy="519399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buNone/>
            </a:pPr>
            <a:endParaRPr lang="en-US" dirty="0" smtClean="0"/>
          </a:p>
        </p:txBody>
      </p:sp>
      <p:sp>
        <p:nvSpPr>
          <p:cNvPr id="3" name="Content Placeholder 2"/>
          <p:cNvSpPr>
            <a:spLocks noGrp="1"/>
          </p:cNvSpPr>
          <p:nvPr>
            <p:ph idx="1"/>
          </p:nvPr>
        </p:nvSpPr>
        <p:spPr>
          <a:xfrm>
            <a:off x="685799" y="1343171"/>
            <a:ext cx="10771910" cy="4772647"/>
          </a:xfrm>
        </p:spPr>
        <p:txBody>
          <a:bodyPr>
            <a:normAutofit/>
          </a:bodyPr>
          <a:lstStyle/>
          <a:p>
            <a:r>
              <a:rPr lang="en-GB" dirty="0"/>
              <a:t>Down payment indicates borrower's level of seriousness</a:t>
            </a:r>
          </a:p>
          <a:p>
            <a:r>
              <a:rPr lang="en-GB" dirty="0" smtClean="0"/>
              <a:t>Down payment </a:t>
            </a:r>
            <a:r>
              <a:rPr lang="en-GB" dirty="0"/>
              <a:t>size</a:t>
            </a:r>
          </a:p>
          <a:p>
            <a:r>
              <a:rPr lang="en-GB" dirty="0"/>
              <a:t>Overall wealth that borrower possess - Car, Realty</a:t>
            </a:r>
          </a:p>
          <a:p>
            <a:r>
              <a:rPr lang="en-GB" dirty="0"/>
              <a:t>Realty &amp; Car</a:t>
            </a:r>
          </a:p>
          <a:p>
            <a:pPr marL="0" indent="0">
              <a:buNone/>
            </a:pPr>
            <a:endParaRPr lang="en-GB" dirty="0" smtClean="0"/>
          </a:p>
          <a:p>
            <a:pPr>
              <a:buFont typeface="Wingdings" panose="05000000000000000000" pitchFamily="2" charset="2"/>
              <a:buChar char="v"/>
            </a:pPr>
            <a:endParaRPr lang="en-GB" dirty="0"/>
          </a:p>
          <a:p>
            <a:endParaRPr lang="en-IN" dirty="0"/>
          </a:p>
        </p:txBody>
      </p:sp>
    </p:spTree>
    <p:extLst>
      <p:ext uri="{BB962C8B-B14F-4D97-AF65-F5344CB8AC3E}">
        <p14:creationId xmlns:p14="http://schemas.microsoft.com/office/powerpoint/2010/main" val="294346184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6290" y="228599"/>
            <a:ext cx="10515600" cy="806852"/>
          </a:xfrm>
        </p:spPr>
        <p:txBody>
          <a:bodyPr/>
          <a:lstStyle/>
          <a:p>
            <a:pPr algn="ctr"/>
            <a:r>
              <a:rPr lang="en-US" dirty="0" smtClean="0"/>
              <a:t>PLOT – OWN CAR</a:t>
            </a:r>
            <a:endParaRPr lang="en-US" dirty="0"/>
          </a:p>
        </p:txBody>
      </p:sp>
      <p:sp>
        <p:nvSpPr>
          <p:cNvPr id="5" name="Content Placeholder 2"/>
          <p:cNvSpPr txBox="1">
            <a:spLocks/>
          </p:cNvSpPr>
          <p:nvPr/>
        </p:nvSpPr>
        <p:spPr>
          <a:xfrm>
            <a:off x="990599" y="1504682"/>
            <a:ext cx="10924309" cy="519399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endParaRPr lang="en-US" dirty="0" smtClean="0"/>
          </a:p>
          <a:p>
            <a:endParaRPr lang="en-US" dirty="0" smtClean="0"/>
          </a:p>
          <a:p>
            <a:pPr marL="0" indent="0">
              <a:buFont typeface="Wingdings 3" charset="2"/>
              <a:buNone/>
            </a:pPr>
            <a:endParaRPr lang="en-US" dirty="0" smtClean="0"/>
          </a:p>
          <a:p>
            <a:endParaRPr lang="en-US" dirty="0"/>
          </a:p>
        </p:txBody>
      </p:sp>
      <p:sp>
        <p:nvSpPr>
          <p:cNvPr id="6" name="Rectangle 2"/>
          <p:cNvSpPr>
            <a:spLocks noChangeArrowheads="1"/>
          </p:cNvSpPr>
          <p:nvPr/>
        </p:nvSpPr>
        <p:spPr bwMode="auto">
          <a:xfrm>
            <a:off x="0" y="90100"/>
            <a:ext cx="65" cy="276999"/>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9" name="Content Placeholder 2"/>
          <p:cNvSpPr txBox="1">
            <a:spLocks/>
          </p:cNvSpPr>
          <p:nvPr/>
        </p:nvSpPr>
        <p:spPr>
          <a:xfrm>
            <a:off x="838199" y="921827"/>
            <a:ext cx="10924309" cy="519399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buNone/>
            </a:pPr>
            <a:endParaRPr lang="en-US" dirty="0" smtClean="0"/>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55364" y="1161609"/>
            <a:ext cx="8558453" cy="4714426"/>
          </a:xfrm>
        </p:spPr>
      </p:pic>
      <p:sp>
        <p:nvSpPr>
          <p:cNvPr id="10" name="TextBox 9"/>
          <p:cNvSpPr txBox="1"/>
          <p:nvPr/>
        </p:nvSpPr>
        <p:spPr>
          <a:xfrm>
            <a:off x="3971740" y="5975934"/>
            <a:ext cx="2786340" cy="369332"/>
          </a:xfrm>
          <a:prstGeom prst="rect">
            <a:avLst/>
          </a:prstGeom>
          <a:noFill/>
        </p:spPr>
        <p:txBody>
          <a:bodyPr wrap="none" rtlCol="0">
            <a:spAutoFit/>
          </a:bodyPr>
          <a:lstStyle/>
          <a:p>
            <a:r>
              <a:rPr lang="en-IN" dirty="0" smtClean="0"/>
              <a:t>No observable difference</a:t>
            </a:r>
            <a:endParaRPr lang="en-IN" dirty="0"/>
          </a:p>
        </p:txBody>
      </p:sp>
    </p:spTree>
    <p:extLst>
      <p:ext uri="{BB962C8B-B14F-4D97-AF65-F5344CB8AC3E}">
        <p14:creationId xmlns:p14="http://schemas.microsoft.com/office/powerpoint/2010/main" val="209969385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6290" y="228599"/>
            <a:ext cx="10515600" cy="806852"/>
          </a:xfrm>
        </p:spPr>
        <p:txBody>
          <a:bodyPr/>
          <a:lstStyle/>
          <a:p>
            <a:pPr algn="ctr"/>
            <a:r>
              <a:rPr lang="en-US" dirty="0" smtClean="0"/>
              <a:t>PLOT – OWN REALITY</a:t>
            </a:r>
            <a:endParaRPr lang="en-US" dirty="0"/>
          </a:p>
        </p:txBody>
      </p:sp>
      <p:sp>
        <p:nvSpPr>
          <p:cNvPr id="5" name="Content Placeholder 2"/>
          <p:cNvSpPr txBox="1">
            <a:spLocks/>
          </p:cNvSpPr>
          <p:nvPr/>
        </p:nvSpPr>
        <p:spPr>
          <a:xfrm>
            <a:off x="990599" y="1504682"/>
            <a:ext cx="10924309" cy="519399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endParaRPr lang="en-US" dirty="0" smtClean="0"/>
          </a:p>
          <a:p>
            <a:endParaRPr lang="en-US" dirty="0" smtClean="0"/>
          </a:p>
          <a:p>
            <a:pPr marL="0" indent="0">
              <a:buFont typeface="Wingdings 3" charset="2"/>
              <a:buNone/>
            </a:pPr>
            <a:endParaRPr lang="en-US" dirty="0" smtClean="0"/>
          </a:p>
          <a:p>
            <a:endParaRPr lang="en-US" dirty="0"/>
          </a:p>
        </p:txBody>
      </p:sp>
      <p:sp>
        <p:nvSpPr>
          <p:cNvPr id="6" name="Rectangle 2"/>
          <p:cNvSpPr>
            <a:spLocks noChangeArrowheads="1"/>
          </p:cNvSpPr>
          <p:nvPr/>
        </p:nvSpPr>
        <p:spPr bwMode="auto">
          <a:xfrm>
            <a:off x="0" y="90100"/>
            <a:ext cx="65" cy="276999"/>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9" name="Content Placeholder 2"/>
          <p:cNvSpPr txBox="1">
            <a:spLocks/>
          </p:cNvSpPr>
          <p:nvPr/>
        </p:nvSpPr>
        <p:spPr>
          <a:xfrm>
            <a:off x="838199" y="921827"/>
            <a:ext cx="10924309" cy="519399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buNone/>
            </a:pPr>
            <a:endParaRPr lang="en-US" dirty="0" smtClean="0"/>
          </a:p>
        </p:txBody>
      </p:sp>
      <p:sp>
        <p:nvSpPr>
          <p:cNvPr id="10" name="TextBox 9"/>
          <p:cNvSpPr txBox="1"/>
          <p:nvPr/>
        </p:nvSpPr>
        <p:spPr>
          <a:xfrm>
            <a:off x="3971740" y="5975934"/>
            <a:ext cx="2786340" cy="369332"/>
          </a:xfrm>
          <a:prstGeom prst="rect">
            <a:avLst/>
          </a:prstGeom>
          <a:noFill/>
        </p:spPr>
        <p:txBody>
          <a:bodyPr wrap="none" rtlCol="0">
            <a:spAutoFit/>
          </a:bodyPr>
          <a:lstStyle/>
          <a:p>
            <a:r>
              <a:rPr lang="en-IN" dirty="0" smtClean="0"/>
              <a:t>No observable difference</a:t>
            </a:r>
            <a:endParaRPr lang="en-IN"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12605" y="1188585"/>
            <a:ext cx="8698193" cy="4660473"/>
          </a:xfrm>
        </p:spPr>
      </p:pic>
    </p:spTree>
    <p:extLst>
      <p:ext uri="{BB962C8B-B14F-4D97-AF65-F5344CB8AC3E}">
        <p14:creationId xmlns:p14="http://schemas.microsoft.com/office/powerpoint/2010/main" val="70160850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6290" y="228599"/>
            <a:ext cx="10515600" cy="806852"/>
          </a:xfrm>
        </p:spPr>
        <p:txBody>
          <a:bodyPr/>
          <a:lstStyle/>
          <a:p>
            <a:pPr algn="ctr"/>
            <a:r>
              <a:rPr lang="en-US" dirty="0" smtClean="0"/>
              <a:t>APPLICATION</a:t>
            </a:r>
            <a:endParaRPr lang="en-US" dirty="0"/>
          </a:p>
        </p:txBody>
      </p:sp>
      <p:sp>
        <p:nvSpPr>
          <p:cNvPr id="5" name="Content Placeholder 2"/>
          <p:cNvSpPr txBox="1">
            <a:spLocks/>
          </p:cNvSpPr>
          <p:nvPr/>
        </p:nvSpPr>
        <p:spPr>
          <a:xfrm>
            <a:off x="990599" y="1504682"/>
            <a:ext cx="10924309" cy="519399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endParaRPr lang="en-US" dirty="0" smtClean="0"/>
          </a:p>
          <a:p>
            <a:endParaRPr lang="en-US" dirty="0" smtClean="0"/>
          </a:p>
          <a:p>
            <a:pPr marL="0" indent="0">
              <a:buFont typeface="Wingdings 3" charset="2"/>
              <a:buNone/>
            </a:pPr>
            <a:endParaRPr lang="en-US" dirty="0" smtClean="0"/>
          </a:p>
          <a:p>
            <a:endParaRPr lang="en-US" dirty="0"/>
          </a:p>
        </p:txBody>
      </p:sp>
      <p:sp>
        <p:nvSpPr>
          <p:cNvPr id="6" name="Rectangle 2"/>
          <p:cNvSpPr>
            <a:spLocks noChangeArrowheads="1"/>
          </p:cNvSpPr>
          <p:nvPr/>
        </p:nvSpPr>
        <p:spPr bwMode="auto">
          <a:xfrm>
            <a:off x="0" y="90100"/>
            <a:ext cx="65" cy="276999"/>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9" name="Content Placeholder 2"/>
          <p:cNvSpPr txBox="1">
            <a:spLocks/>
          </p:cNvSpPr>
          <p:nvPr/>
        </p:nvSpPr>
        <p:spPr>
          <a:xfrm>
            <a:off x="838199" y="921827"/>
            <a:ext cx="10924309" cy="519399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buNone/>
            </a:pPr>
            <a:endParaRPr lang="en-US" dirty="0" smtClean="0"/>
          </a:p>
        </p:txBody>
      </p:sp>
      <p:sp>
        <p:nvSpPr>
          <p:cNvPr id="3" name="Content Placeholder 2"/>
          <p:cNvSpPr>
            <a:spLocks noGrp="1"/>
          </p:cNvSpPr>
          <p:nvPr>
            <p:ph idx="1"/>
          </p:nvPr>
        </p:nvSpPr>
        <p:spPr>
          <a:xfrm>
            <a:off x="838199" y="1384734"/>
            <a:ext cx="8596668" cy="3880773"/>
          </a:xfrm>
        </p:spPr>
        <p:txBody>
          <a:bodyPr/>
          <a:lstStyle/>
          <a:p>
            <a:r>
              <a:rPr lang="en-GB" dirty="0" smtClean="0"/>
              <a:t>This </a:t>
            </a:r>
            <a:r>
              <a:rPr lang="en-GB" dirty="0"/>
              <a:t>category contains variables related to application</a:t>
            </a:r>
          </a:p>
          <a:p>
            <a:r>
              <a:rPr lang="en-GB" dirty="0"/>
              <a:t>Who accompanied the applicant</a:t>
            </a:r>
          </a:p>
          <a:p>
            <a:r>
              <a:rPr lang="en-GB" dirty="0"/>
              <a:t>Details provided - phone, email, address</a:t>
            </a:r>
          </a:p>
          <a:p>
            <a:r>
              <a:rPr lang="en-GB" dirty="0"/>
              <a:t>Documents submitted</a:t>
            </a:r>
          </a:p>
          <a:p>
            <a:r>
              <a:rPr lang="en-GB" dirty="0"/>
              <a:t>Day &amp; time of the </a:t>
            </a:r>
            <a:r>
              <a:rPr lang="en-GB" dirty="0" smtClean="0"/>
              <a:t>application</a:t>
            </a:r>
          </a:p>
          <a:p>
            <a:r>
              <a:rPr lang="en-GB" dirty="0" smtClean="0">
                <a:solidFill>
                  <a:srgbClr val="FF0000"/>
                </a:solidFill>
              </a:rPr>
              <a:t>Flag Document Section</a:t>
            </a:r>
            <a:endParaRPr lang="en-GB" dirty="0">
              <a:solidFill>
                <a:srgbClr val="FF0000"/>
              </a:solidFill>
            </a:endParaRPr>
          </a:p>
          <a:p>
            <a:endParaRPr lang="en-IN" dirty="0"/>
          </a:p>
        </p:txBody>
      </p:sp>
    </p:spTree>
    <p:extLst>
      <p:ext uri="{BB962C8B-B14F-4D97-AF65-F5344CB8AC3E}">
        <p14:creationId xmlns:p14="http://schemas.microsoft.com/office/powerpoint/2010/main" val="15023655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3617" y="365126"/>
            <a:ext cx="10515600" cy="806852"/>
          </a:xfrm>
        </p:spPr>
        <p:txBody>
          <a:bodyPr/>
          <a:lstStyle/>
          <a:p>
            <a:pPr algn="ctr"/>
            <a:r>
              <a:rPr lang="en-US" dirty="0" smtClean="0"/>
              <a:t>DIVISION OF COLUMNS INTO LOGICAL GROUPS</a:t>
            </a:r>
            <a:endParaRPr lang="en-US" dirty="0"/>
          </a:p>
        </p:txBody>
      </p:sp>
      <p:sp>
        <p:nvSpPr>
          <p:cNvPr id="3" name="Content Placeholder 2"/>
          <p:cNvSpPr>
            <a:spLocks noGrp="1"/>
          </p:cNvSpPr>
          <p:nvPr>
            <p:ph idx="1"/>
          </p:nvPr>
        </p:nvSpPr>
        <p:spPr>
          <a:xfrm>
            <a:off x="838200" y="1352282"/>
            <a:ext cx="10515600" cy="4824681"/>
          </a:xfrm>
        </p:spPr>
        <p:txBody>
          <a:bodyPr>
            <a:normAutofit/>
          </a:bodyPr>
          <a:lstStyle/>
          <a:p>
            <a:r>
              <a:rPr lang="en-US" sz="2200" dirty="0" err="1" smtClean="0"/>
              <a:t>Demographic_Personal</a:t>
            </a:r>
            <a:r>
              <a:rPr lang="en-US" sz="2200" dirty="0" smtClean="0"/>
              <a:t> Columns – Gender, Age, Children Count, Family member count, Family status, Housing type, Relative Population, Region rating of client</a:t>
            </a:r>
          </a:p>
          <a:p>
            <a:r>
              <a:rPr lang="en-US" sz="2200" dirty="0" err="1" smtClean="0"/>
              <a:t>Demographic_Professional</a:t>
            </a:r>
            <a:r>
              <a:rPr lang="en-US" sz="2200" dirty="0" smtClean="0"/>
              <a:t> – Education, Income, Occupation, Organization</a:t>
            </a:r>
          </a:p>
          <a:p>
            <a:r>
              <a:rPr lang="en-US" sz="2200" dirty="0" smtClean="0"/>
              <a:t>Character Columns – Columns which descript calls made to credit bureau</a:t>
            </a:r>
          </a:p>
          <a:p>
            <a:r>
              <a:rPr lang="en-US" sz="2200" dirty="0" err="1" smtClean="0"/>
              <a:t>Social_Circle</a:t>
            </a:r>
            <a:r>
              <a:rPr lang="en-US" sz="2200" dirty="0" smtClean="0"/>
              <a:t> Columns – Observation of clients post 30 or 60 days past due date</a:t>
            </a:r>
          </a:p>
          <a:p>
            <a:r>
              <a:rPr lang="en-US" sz="2200" dirty="0" smtClean="0"/>
              <a:t>Documents Columns – All columns which shows flag of Documents</a:t>
            </a:r>
          </a:p>
          <a:p>
            <a:r>
              <a:rPr lang="en-US" sz="2200" dirty="0" smtClean="0"/>
              <a:t>Building Columns – All columns which descript address of client</a:t>
            </a:r>
          </a:p>
          <a:p>
            <a:r>
              <a:rPr lang="en-US" sz="2200" dirty="0" smtClean="0"/>
              <a:t>Ext Source columns – Ext 1,2 &amp; 3 columns</a:t>
            </a:r>
            <a:endParaRPr lang="en-US" sz="2200" dirty="0" smtClean="0"/>
          </a:p>
          <a:p>
            <a:pPr marL="0" indent="0">
              <a:buNone/>
            </a:pPr>
            <a:endParaRPr lang="en-US" sz="2200" dirty="0" smtClean="0"/>
          </a:p>
          <a:p>
            <a:endParaRPr lang="en-US" dirty="0" smtClean="0"/>
          </a:p>
          <a:p>
            <a:pPr marL="0" indent="0">
              <a:buNone/>
            </a:pPr>
            <a:endParaRPr lang="en-US" dirty="0" smtClean="0"/>
          </a:p>
          <a:p>
            <a:endParaRPr lang="en-US" dirty="0"/>
          </a:p>
        </p:txBody>
      </p:sp>
    </p:spTree>
    <p:extLst>
      <p:ext uri="{BB962C8B-B14F-4D97-AF65-F5344CB8AC3E}">
        <p14:creationId xmlns:p14="http://schemas.microsoft.com/office/powerpoint/2010/main" val="206004098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6290" y="228599"/>
            <a:ext cx="10515600" cy="806852"/>
          </a:xfrm>
        </p:spPr>
        <p:txBody>
          <a:bodyPr>
            <a:normAutofit fontScale="90000"/>
          </a:bodyPr>
          <a:lstStyle/>
          <a:p>
            <a:pPr algn="ctr"/>
            <a:r>
              <a:rPr lang="en-US" dirty="0" smtClean="0"/>
              <a:t>BOX PLOT – GROUPED BY TARGET - YEARS REGISTRATION</a:t>
            </a:r>
            <a:endParaRPr lang="en-US" dirty="0"/>
          </a:p>
        </p:txBody>
      </p:sp>
      <p:sp>
        <p:nvSpPr>
          <p:cNvPr id="5" name="Content Placeholder 2"/>
          <p:cNvSpPr txBox="1">
            <a:spLocks/>
          </p:cNvSpPr>
          <p:nvPr/>
        </p:nvSpPr>
        <p:spPr>
          <a:xfrm>
            <a:off x="990599" y="1504682"/>
            <a:ext cx="10924309" cy="519399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endParaRPr lang="en-US" dirty="0" smtClean="0"/>
          </a:p>
          <a:p>
            <a:endParaRPr lang="en-US" dirty="0" smtClean="0"/>
          </a:p>
          <a:p>
            <a:pPr marL="0" indent="0">
              <a:buFont typeface="Wingdings 3" charset="2"/>
              <a:buNone/>
            </a:pPr>
            <a:endParaRPr lang="en-US" dirty="0" smtClean="0"/>
          </a:p>
          <a:p>
            <a:endParaRPr lang="en-US" dirty="0"/>
          </a:p>
        </p:txBody>
      </p:sp>
      <p:sp>
        <p:nvSpPr>
          <p:cNvPr id="6" name="Rectangle 2"/>
          <p:cNvSpPr>
            <a:spLocks noChangeArrowheads="1"/>
          </p:cNvSpPr>
          <p:nvPr/>
        </p:nvSpPr>
        <p:spPr bwMode="auto">
          <a:xfrm>
            <a:off x="0" y="90100"/>
            <a:ext cx="65" cy="276999"/>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9" name="Content Placeholder 2"/>
          <p:cNvSpPr txBox="1">
            <a:spLocks/>
          </p:cNvSpPr>
          <p:nvPr/>
        </p:nvSpPr>
        <p:spPr>
          <a:xfrm>
            <a:off x="838199" y="921827"/>
            <a:ext cx="10924309" cy="519399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buNone/>
            </a:pPr>
            <a:endParaRPr lang="en-US" dirty="0" smtClean="0"/>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08964" y="921827"/>
            <a:ext cx="8103072" cy="4895688"/>
          </a:xfrm>
        </p:spPr>
      </p:pic>
      <p:sp>
        <p:nvSpPr>
          <p:cNvPr id="10" name="TextBox 9"/>
          <p:cNvSpPr txBox="1"/>
          <p:nvPr/>
        </p:nvSpPr>
        <p:spPr>
          <a:xfrm>
            <a:off x="4294958" y="5782001"/>
            <a:ext cx="2318263" cy="369332"/>
          </a:xfrm>
          <a:prstGeom prst="rect">
            <a:avLst/>
          </a:prstGeom>
          <a:noFill/>
        </p:spPr>
        <p:txBody>
          <a:bodyPr wrap="none" rtlCol="0">
            <a:spAutoFit/>
          </a:bodyPr>
          <a:lstStyle/>
          <a:p>
            <a:r>
              <a:rPr lang="en-IN" dirty="0" smtClean="0"/>
              <a:t>Not much difference</a:t>
            </a:r>
            <a:endParaRPr lang="en-IN" dirty="0"/>
          </a:p>
        </p:txBody>
      </p:sp>
    </p:spTree>
    <p:extLst>
      <p:ext uri="{BB962C8B-B14F-4D97-AF65-F5344CB8AC3E}">
        <p14:creationId xmlns:p14="http://schemas.microsoft.com/office/powerpoint/2010/main" val="298214679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6290" y="228599"/>
            <a:ext cx="10515600" cy="806852"/>
          </a:xfrm>
        </p:spPr>
        <p:txBody>
          <a:bodyPr>
            <a:normAutofit fontScale="90000"/>
          </a:bodyPr>
          <a:lstStyle/>
          <a:p>
            <a:pPr algn="ctr"/>
            <a:r>
              <a:rPr lang="en-US" dirty="0" smtClean="0"/>
              <a:t>BOX PLOT – GROUPED BY TARGET - YEARS ID PUBLISH</a:t>
            </a:r>
            <a:endParaRPr lang="en-US" dirty="0"/>
          </a:p>
        </p:txBody>
      </p:sp>
      <p:sp>
        <p:nvSpPr>
          <p:cNvPr id="5" name="Content Placeholder 2"/>
          <p:cNvSpPr txBox="1">
            <a:spLocks/>
          </p:cNvSpPr>
          <p:nvPr/>
        </p:nvSpPr>
        <p:spPr>
          <a:xfrm>
            <a:off x="990599" y="1504682"/>
            <a:ext cx="10924309" cy="519399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endParaRPr lang="en-US" dirty="0" smtClean="0"/>
          </a:p>
          <a:p>
            <a:endParaRPr lang="en-US" dirty="0" smtClean="0"/>
          </a:p>
          <a:p>
            <a:pPr marL="0" indent="0">
              <a:buFont typeface="Wingdings 3" charset="2"/>
              <a:buNone/>
            </a:pPr>
            <a:endParaRPr lang="en-US" dirty="0" smtClean="0"/>
          </a:p>
          <a:p>
            <a:endParaRPr lang="en-US" dirty="0"/>
          </a:p>
        </p:txBody>
      </p:sp>
      <p:sp>
        <p:nvSpPr>
          <p:cNvPr id="6" name="Rectangle 2"/>
          <p:cNvSpPr>
            <a:spLocks noChangeArrowheads="1"/>
          </p:cNvSpPr>
          <p:nvPr/>
        </p:nvSpPr>
        <p:spPr bwMode="auto">
          <a:xfrm>
            <a:off x="0" y="90100"/>
            <a:ext cx="65" cy="276999"/>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9" name="Content Placeholder 2"/>
          <p:cNvSpPr txBox="1">
            <a:spLocks/>
          </p:cNvSpPr>
          <p:nvPr/>
        </p:nvSpPr>
        <p:spPr>
          <a:xfrm>
            <a:off x="838199" y="921827"/>
            <a:ext cx="10924309" cy="519399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buNone/>
            </a:pPr>
            <a:endParaRPr lang="en-US" dirty="0" smtClean="0"/>
          </a:p>
        </p:txBody>
      </p:sp>
      <p:sp>
        <p:nvSpPr>
          <p:cNvPr id="10" name="TextBox 9"/>
          <p:cNvSpPr txBox="1"/>
          <p:nvPr/>
        </p:nvSpPr>
        <p:spPr>
          <a:xfrm>
            <a:off x="4294958" y="5782001"/>
            <a:ext cx="2318263" cy="369332"/>
          </a:xfrm>
          <a:prstGeom prst="rect">
            <a:avLst/>
          </a:prstGeom>
          <a:noFill/>
        </p:spPr>
        <p:txBody>
          <a:bodyPr wrap="none" rtlCol="0">
            <a:spAutoFit/>
          </a:bodyPr>
          <a:lstStyle/>
          <a:p>
            <a:r>
              <a:rPr lang="en-IN" dirty="0" smtClean="0"/>
              <a:t>Not much difference</a:t>
            </a:r>
            <a:endParaRPr lang="en-IN"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82496" y="1317709"/>
            <a:ext cx="7661504" cy="3995061"/>
          </a:xfrm>
        </p:spPr>
      </p:pic>
    </p:spTree>
    <p:extLst>
      <p:ext uri="{BB962C8B-B14F-4D97-AF65-F5344CB8AC3E}">
        <p14:creationId xmlns:p14="http://schemas.microsoft.com/office/powerpoint/2010/main" val="340305399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6290" y="228599"/>
            <a:ext cx="10515600" cy="806852"/>
          </a:xfrm>
        </p:spPr>
        <p:txBody>
          <a:bodyPr>
            <a:normAutofit/>
          </a:bodyPr>
          <a:lstStyle/>
          <a:p>
            <a:pPr algn="ctr"/>
            <a:r>
              <a:rPr lang="en-US" dirty="0" smtClean="0"/>
              <a:t>PLOT – HOME PHONE DETAILS</a:t>
            </a:r>
            <a:endParaRPr lang="en-US" dirty="0"/>
          </a:p>
        </p:txBody>
      </p:sp>
      <p:sp>
        <p:nvSpPr>
          <p:cNvPr id="5" name="Content Placeholder 2"/>
          <p:cNvSpPr txBox="1">
            <a:spLocks/>
          </p:cNvSpPr>
          <p:nvPr/>
        </p:nvSpPr>
        <p:spPr>
          <a:xfrm>
            <a:off x="990599" y="1504682"/>
            <a:ext cx="10924309" cy="519399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endParaRPr lang="en-US" dirty="0" smtClean="0"/>
          </a:p>
          <a:p>
            <a:endParaRPr lang="en-US" dirty="0" smtClean="0"/>
          </a:p>
          <a:p>
            <a:pPr marL="0" indent="0">
              <a:buFont typeface="Wingdings 3" charset="2"/>
              <a:buNone/>
            </a:pPr>
            <a:endParaRPr lang="en-US" dirty="0" smtClean="0"/>
          </a:p>
          <a:p>
            <a:endParaRPr lang="en-US" dirty="0"/>
          </a:p>
        </p:txBody>
      </p:sp>
      <p:sp>
        <p:nvSpPr>
          <p:cNvPr id="6" name="Rectangle 2"/>
          <p:cNvSpPr>
            <a:spLocks noChangeArrowheads="1"/>
          </p:cNvSpPr>
          <p:nvPr/>
        </p:nvSpPr>
        <p:spPr bwMode="auto">
          <a:xfrm>
            <a:off x="0" y="90100"/>
            <a:ext cx="65" cy="276999"/>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9" name="Content Placeholder 2"/>
          <p:cNvSpPr txBox="1">
            <a:spLocks/>
          </p:cNvSpPr>
          <p:nvPr/>
        </p:nvSpPr>
        <p:spPr>
          <a:xfrm>
            <a:off x="838199" y="921827"/>
            <a:ext cx="10924309" cy="519399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buNone/>
            </a:pPr>
            <a:endParaRPr lang="en-US" dirty="0" smtClean="0"/>
          </a:p>
        </p:txBody>
      </p:sp>
      <p:sp>
        <p:nvSpPr>
          <p:cNvPr id="10" name="TextBox 9"/>
          <p:cNvSpPr txBox="1"/>
          <p:nvPr/>
        </p:nvSpPr>
        <p:spPr>
          <a:xfrm>
            <a:off x="4294958" y="5782001"/>
            <a:ext cx="5178662" cy="369332"/>
          </a:xfrm>
          <a:prstGeom prst="rect">
            <a:avLst/>
          </a:prstGeom>
          <a:noFill/>
        </p:spPr>
        <p:txBody>
          <a:bodyPr wrap="none" rtlCol="0">
            <a:spAutoFit/>
          </a:bodyPr>
          <a:lstStyle/>
          <a:p>
            <a:r>
              <a:rPr lang="en-IN" dirty="0" smtClean="0"/>
              <a:t>Client who provided Work phone had difficulties</a:t>
            </a:r>
            <a:endParaRPr lang="en-IN" dirty="0"/>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85799" y="1326685"/>
            <a:ext cx="10376326" cy="4256697"/>
          </a:xfrm>
        </p:spPr>
      </p:pic>
    </p:spTree>
    <p:extLst>
      <p:ext uri="{BB962C8B-B14F-4D97-AF65-F5344CB8AC3E}">
        <p14:creationId xmlns:p14="http://schemas.microsoft.com/office/powerpoint/2010/main" val="423271874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6290" y="228599"/>
            <a:ext cx="10515600" cy="806852"/>
          </a:xfrm>
        </p:spPr>
        <p:txBody>
          <a:bodyPr>
            <a:normAutofit/>
          </a:bodyPr>
          <a:lstStyle/>
          <a:p>
            <a:pPr algn="ctr"/>
            <a:r>
              <a:rPr lang="en-US" dirty="0"/>
              <a:t>PLOT – </a:t>
            </a:r>
            <a:r>
              <a:rPr lang="en-US" dirty="0" smtClean="0"/>
              <a:t>WORK </a:t>
            </a:r>
            <a:r>
              <a:rPr lang="en-US" dirty="0"/>
              <a:t>PHONE DETAILS</a:t>
            </a:r>
            <a:endParaRPr lang="en-US" dirty="0"/>
          </a:p>
        </p:txBody>
      </p:sp>
      <p:sp>
        <p:nvSpPr>
          <p:cNvPr id="5" name="Content Placeholder 2"/>
          <p:cNvSpPr txBox="1">
            <a:spLocks/>
          </p:cNvSpPr>
          <p:nvPr/>
        </p:nvSpPr>
        <p:spPr>
          <a:xfrm>
            <a:off x="990599" y="1504682"/>
            <a:ext cx="10924309" cy="519399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endParaRPr lang="en-US" dirty="0" smtClean="0"/>
          </a:p>
          <a:p>
            <a:endParaRPr lang="en-US" dirty="0" smtClean="0"/>
          </a:p>
          <a:p>
            <a:pPr marL="0" indent="0">
              <a:buFont typeface="Wingdings 3" charset="2"/>
              <a:buNone/>
            </a:pPr>
            <a:endParaRPr lang="en-US" dirty="0" smtClean="0"/>
          </a:p>
          <a:p>
            <a:endParaRPr lang="en-US" dirty="0"/>
          </a:p>
        </p:txBody>
      </p:sp>
      <p:sp>
        <p:nvSpPr>
          <p:cNvPr id="6" name="Rectangle 2"/>
          <p:cNvSpPr>
            <a:spLocks noChangeArrowheads="1"/>
          </p:cNvSpPr>
          <p:nvPr/>
        </p:nvSpPr>
        <p:spPr bwMode="auto">
          <a:xfrm>
            <a:off x="0" y="90100"/>
            <a:ext cx="65" cy="276999"/>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9" name="Content Placeholder 2"/>
          <p:cNvSpPr txBox="1">
            <a:spLocks/>
          </p:cNvSpPr>
          <p:nvPr/>
        </p:nvSpPr>
        <p:spPr>
          <a:xfrm>
            <a:off x="838199" y="921827"/>
            <a:ext cx="10924309" cy="519399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buNone/>
            </a:pPr>
            <a:endParaRPr lang="en-US" dirty="0" smtClean="0"/>
          </a:p>
        </p:txBody>
      </p:sp>
      <p:sp>
        <p:nvSpPr>
          <p:cNvPr id="10" name="TextBox 9"/>
          <p:cNvSpPr txBox="1"/>
          <p:nvPr/>
        </p:nvSpPr>
        <p:spPr>
          <a:xfrm>
            <a:off x="4294958" y="5782001"/>
            <a:ext cx="2318263" cy="369332"/>
          </a:xfrm>
          <a:prstGeom prst="rect">
            <a:avLst/>
          </a:prstGeom>
          <a:noFill/>
        </p:spPr>
        <p:txBody>
          <a:bodyPr wrap="none" rtlCol="0">
            <a:spAutoFit/>
          </a:bodyPr>
          <a:lstStyle/>
          <a:p>
            <a:r>
              <a:rPr lang="en-IN" dirty="0" smtClean="0"/>
              <a:t>Not much difference</a:t>
            </a:r>
            <a:endParaRPr lang="en-IN"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3798" y="1226508"/>
            <a:ext cx="11018111" cy="4519978"/>
          </a:xfrm>
          <a:prstGeom prst="rect">
            <a:avLst/>
          </a:prstGeom>
        </p:spPr>
      </p:pic>
    </p:spTree>
    <p:extLst>
      <p:ext uri="{BB962C8B-B14F-4D97-AF65-F5344CB8AC3E}">
        <p14:creationId xmlns:p14="http://schemas.microsoft.com/office/powerpoint/2010/main" val="106696287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6290" y="228599"/>
            <a:ext cx="10515600" cy="806852"/>
          </a:xfrm>
        </p:spPr>
        <p:txBody>
          <a:bodyPr>
            <a:normAutofit/>
          </a:bodyPr>
          <a:lstStyle/>
          <a:p>
            <a:pPr algn="ctr"/>
            <a:r>
              <a:rPr lang="en-US" dirty="0"/>
              <a:t>PLOT – </a:t>
            </a:r>
            <a:r>
              <a:rPr lang="en-US" dirty="0" smtClean="0"/>
              <a:t>NAME SUITE TYPE</a:t>
            </a:r>
            <a:endParaRPr lang="en-US" dirty="0"/>
          </a:p>
        </p:txBody>
      </p:sp>
      <p:sp>
        <p:nvSpPr>
          <p:cNvPr id="5" name="Content Placeholder 2"/>
          <p:cNvSpPr txBox="1">
            <a:spLocks/>
          </p:cNvSpPr>
          <p:nvPr/>
        </p:nvSpPr>
        <p:spPr>
          <a:xfrm>
            <a:off x="990599" y="1504682"/>
            <a:ext cx="10924309" cy="519399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endParaRPr lang="en-US" dirty="0" smtClean="0"/>
          </a:p>
          <a:p>
            <a:endParaRPr lang="en-US" dirty="0" smtClean="0"/>
          </a:p>
          <a:p>
            <a:pPr marL="0" indent="0">
              <a:buFont typeface="Wingdings 3" charset="2"/>
              <a:buNone/>
            </a:pPr>
            <a:endParaRPr lang="en-US" dirty="0" smtClean="0"/>
          </a:p>
          <a:p>
            <a:endParaRPr lang="en-US" dirty="0"/>
          </a:p>
        </p:txBody>
      </p:sp>
      <p:sp>
        <p:nvSpPr>
          <p:cNvPr id="6" name="Rectangle 2"/>
          <p:cNvSpPr>
            <a:spLocks noChangeArrowheads="1"/>
          </p:cNvSpPr>
          <p:nvPr/>
        </p:nvSpPr>
        <p:spPr bwMode="auto">
          <a:xfrm>
            <a:off x="0" y="90100"/>
            <a:ext cx="65" cy="276999"/>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9" name="Content Placeholder 2"/>
          <p:cNvSpPr txBox="1">
            <a:spLocks/>
          </p:cNvSpPr>
          <p:nvPr/>
        </p:nvSpPr>
        <p:spPr>
          <a:xfrm>
            <a:off x="838199" y="921827"/>
            <a:ext cx="10924309" cy="519399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buNone/>
            </a:pPr>
            <a:endParaRPr lang="en-US" dirty="0" smtClean="0"/>
          </a:p>
        </p:txBody>
      </p:sp>
      <p:sp>
        <p:nvSpPr>
          <p:cNvPr id="10" name="TextBox 9"/>
          <p:cNvSpPr txBox="1"/>
          <p:nvPr/>
        </p:nvSpPr>
        <p:spPr>
          <a:xfrm>
            <a:off x="4294958" y="5782001"/>
            <a:ext cx="2318263" cy="369332"/>
          </a:xfrm>
          <a:prstGeom prst="rect">
            <a:avLst/>
          </a:prstGeom>
          <a:noFill/>
        </p:spPr>
        <p:txBody>
          <a:bodyPr wrap="none" rtlCol="0">
            <a:spAutoFit/>
          </a:bodyPr>
          <a:lstStyle/>
          <a:p>
            <a:r>
              <a:rPr lang="en-IN" dirty="0" smtClean="0"/>
              <a:t>Not much difference</a:t>
            </a:r>
            <a:endParaRPr lang="en-IN" dirty="0"/>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5962" y="1035451"/>
            <a:ext cx="9896254" cy="4852603"/>
          </a:xfrm>
          <a:prstGeom prst="rect">
            <a:avLst/>
          </a:prstGeom>
        </p:spPr>
      </p:pic>
    </p:spTree>
    <p:extLst>
      <p:ext uri="{BB962C8B-B14F-4D97-AF65-F5344CB8AC3E}">
        <p14:creationId xmlns:p14="http://schemas.microsoft.com/office/powerpoint/2010/main" val="371006085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6290" y="228599"/>
            <a:ext cx="10515600" cy="806852"/>
          </a:xfrm>
        </p:spPr>
        <p:txBody>
          <a:bodyPr>
            <a:normAutofit/>
          </a:bodyPr>
          <a:lstStyle/>
          <a:p>
            <a:pPr algn="ctr"/>
            <a:r>
              <a:rPr lang="en-US" dirty="0"/>
              <a:t>PLOT – </a:t>
            </a:r>
            <a:r>
              <a:rPr lang="en-US" dirty="0" smtClean="0"/>
              <a:t>MOBILE REACHABILITY</a:t>
            </a:r>
            <a:endParaRPr lang="en-US" dirty="0"/>
          </a:p>
        </p:txBody>
      </p:sp>
      <p:sp>
        <p:nvSpPr>
          <p:cNvPr id="5" name="Content Placeholder 2"/>
          <p:cNvSpPr txBox="1">
            <a:spLocks/>
          </p:cNvSpPr>
          <p:nvPr/>
        </p:nvSpPr>
        <p:spPr>
          <a:xfrm>
            <a:off x="990599" y="1504682"/>
            <a:ext cx="10924309" cy="519399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endParaRPr lang="en-US" dirty="0" smtClean="0"/>
          </a:p>
          <a:p>
            <a:endParaRPr lang="en-US" dirty="0" smtClean="0"/>
          </a:p>
          <a:p>
            <a:pPr marL="0" indent="0">
              <a:buFont typeface="Wingdings 3" charset="2"/>
              <a:buNone/>
            </a:pPr>
            <a:endParaRPr lang="en-US" dirty="0" smtClean="0"/>
          </a:p>
          <a:p>
            <a:endParaRPr lang="en-US" dirty="0"/>
          </a:p>
        </p:txBody>
      </p:sp>
      <p:sp>
        <p:nvSpPr>
          <p:cNvPr id="6" name="Rectangle 2"/>
          <p:cNvSpPr>
            <a:spLocks noChangeArrowheads="1"/>
          </p:cNvSpPr>
          <p:nvPr/>
        </p:nvSpPr>
        <p:spPr bwMode="auto">
          <a:xfrm>
            <a:off x="0" y="90100"/>
            <a:ext cx="65" cy="276999"/>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9" name="Content Placeholder 2"/>
          <p:cNvSpPr txBox="1">
            <a:spLocks/>
          </p:cNvSpPr>
          <p:nvPr/>
        </p:nvSpPr>
        <p:spPr>
          <a:xfrm>
            <a:off x="838199" y="921827"/>
            <a:ext cx="10924309" cy="519399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buNone/>
            </a:pPr>
            <a:endParaRPr lang="en-US" dirty="0" smtClean="0"/>
          </a:p>
        </p:txBody>
      </p:sp>
      <p:sp>
        <p:nvSpPr>
          <p:cNvPr id="10" name="TextBox 9"/>
          <p:cNvSpPr txBox="1"/>
          <p:nvPr/>
        </p:nvSpPr>
        <p:spPr>
          <a:xfrm>
            <a:off x="4294958" y="5782001"/>
            <a:ext cx="2318263" cy="369332"/>
          </a:xfrm>
          <a:prstGeom prst="rect">
            <a:avLst/>
          </a:prstGeom>
          <a:noFill/>
        </p:spPr>
        <p:txBody>
          <a:bodyPr wrap="none" rtlCol="0">
            <a:spAutoFit/>
          </a:bodyPr>
          <a:lstStyle/>
          <a:p>
            <a:r>
              <a:rPr lang="en-IN" dirty="0" smtClean="0"/>
              <a:t>Not much difference</a:t>
            </a:r>
            <a:endParaRPr lang="en-IN" dirty="0"/>
          </a:p>
        </p:txBody>
      </p:sp>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0599" y="1271999"/>
            <a:ext cx="9572998" cy="3927147"/>
          </a:xfrm>
          <a:prstGeom prst="rect">
            <a:avLst/>
          </a:prstGeom>
        </p:spPr>
      </p:pic>
    </p:spTree>
    <p:extLst>
      <p:ext uri="{BB962C8B-B14F-4D97-AF65-F5344CB8AC3E}">
        <p14:creationId xmlns:p14="http://schemas.microsoft.com/office/powerpoint/2010/main" val="243514684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6290" y="228599"/>
            <a:ext cx="10515600" cy="806852"/>
          </a:xfrm>
        </p:spPr>
        <p:txBody>
          <a:bodyPr>
            <a:normAutofit/>
          </a:bodyPr>
          <a:lstStyle/>
          <a:p>
            <a:pPr algn="ctr"/>
            <a:r>
              <a:rPr lang="en-US" dirty="0" smtClean="0"/>
              <a:t>PLOT – DID CLIENT PROVIDE MOBILE NUMBER</a:t>
            </a:r>
            <a:endParaRPr lang="en-US" dirty="0"/>
          </a:p>
        </p:txBody>
      </p:sp>
      <p:sp>
        <p:nvSpPr>
          <p:cNvPr id="5" name="Content Placeholder 2"/>
          <p:cNvSpPr txBox="1">
            <a:spLocks/>
          </p:cNvSpPr>
          <p:nvPr/>
        </p:nvSpPr>
        <p:spPr>
          <a:xfrm>
            <a:off x="990599" y="1504682"/>
            <a:ext cx="10924309" cy="519399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endParaRPr lang="en-US" dirty="0" smtClean="0"/>
          </a:p>
          <a:p>
            <a:endParaRPr lang="en-US" dirty="0" smtClean="0"/>
          </a:p>
          <a:p>
            <a:pPr marL="0" indent="0">
              <a:buFont typeface="Wingdings 3" charset="2"/>
              <a:buNone/>
            </a:pPr>
            <a:endParaRPr lang="en-US" dirty="0" smtClean="0"/>
          </a:p>
          <a:p>
            <a:endParaRPr lang="en-US" dirty="0"/>
          </a:p>
        </p:txBody>
      </p:sp>
      <p:sp>
        <p:nvSpPr>
          <p:cNvPr id="6" name="Rectangle 2"/>
          <p:cNvSpPr>
            <a:spLocks noChangeArrowheads="1"/>
          </p:cNvSpPr>
          <p:nvPr/>
        </p:nvSpPr>
        <p:spPr bwMode="auto">
          <a:xfrm>
            <a:off x="0" y="90100"/>
            <a:ext cx="65" cy="276999"/>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9" name="Content Placeholder 2"/>
          <p:cNvSpPr txBox="1">
            <a:spLocks/>
          </p:cNvSpPr>
          <p:nvPr/>
        </p:nvSpPr>
        <p:spPr>
          <a:xfrm>
            <a:off x="838199" y="921827"/>
            <a:ext cx="10924309" cy="519399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buNone/>
            </a:pPr>
            <a:endParaRPr lang="en-US" dirty="0" smtClean="0"/>
          </a:p>
        </p:txBody>
      </p:sp>
      <p:sp>
        <p:nvSpPr>
          <p:cNvPr id="10" name="TextBox 9"/>
          <p:cNvSpPr txBox="1"/>
          <p:nvPr/>
        </p:nvSpPr>
        <p:spPr>
          <a:xfrm>
            <a:off x="4294958" y="5782001"/>
            <a:ext cx="1992853" cy="369332"/>
          </a:xfrm>
          <a:prstGeom prst="rect">
            <a:avLst/>
          </a:prstGeom>
          <a:noFill/>
        </p:spPr>
        <p:txBody>
          <a:bodyPr wrap="none" rtlCol="0">
            <a:spAutoFit/>
          </a:bodyPr>
          <a:lstStyle/>
          <a:p>
            <a:r>
              <a:rPr lang="en-IN" dirty="0" smtClean="0"/>
              <a:t>Data inconclusive</a:t>
            </a:r>
            <a:endParaRPr lang="en-IN" dirty="0"/>
          </a:p>
        </p:txBody>
      </p:sp>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199" y="1280118"/>
            <a:ext cx="9580419" cy="3930192"/>
          </a:xfrm>
          <a:prstGeom prst="rect">
            <a:avLst/>
          </a:prstGeom>
        </p:spPr>
      </p:pic>
    </p:spTree>
    <p:extLst>
      <p:ext uri="{BB962C8B-B14F-4D97-AF65-F5344CB8AC3E}">
        <p14:creationId xmlns:p14="http://schemas.microsoft.com/office/powerpoint/2010/main" val="237682260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6290" y="228599"/>
            <a:ext cx="10515600" cy="806852"/>
          </a:xfrm>
        </p:spPr>
        <p:txBody>
          <a:bodyPr>
            <a:normAutofit fontScale="90000"/>
          </a:bodyPr>
          <a:lstStyle/>
          <a:p>
            <a:pPr algn="ctr"/>
            <a:r>
              <a:rPr lang="en-US" dirty="0" smtClean="0"/>
              <a:t>PLOT – IF PERMANENT ADDRESS DOES NOT MATCH WORK ADDRESS</a:t>
            </a:r>
            <a:endParaRPr lang="en-US" dirty="0"/>
          </a:p>
        </p:txBody>
      </p:sp>
      <p:sp>
        <p:nvSpPr>
          <p:cNvPr id="5" name="Content Placeholder 2"/>
          <p:cNvSpPr txBox="1">
            <a:spLocks/>
          </p:cNvSpPr>
          <p:nvPr/>
        </p:nvSpPr>
        <p:spPr>
          <a:xfrm>
            <a:off x="990599" y="1504682"/>
            <a:ext cx="10924309" cy="519399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endParaRPr lang="en-US" dirty="0" smtClean="0"/>
          </a:p>
          <a:p>
            <a:endParaRPr lang="en-US" dirty="0" smtClean="0"/>
          </a:p>
          <a:p>
            <a:pPr marL="0" indent="0">
              <a:buFont typeface="Wingdings 3" charset="2"/>
              <a:buNone/>
            </a:pPr>
            <a:endParaRPr lang="en-US" dirty="0" smtClean="0"/>
          </a:p>
          <a:p>
            <a:endParaRPr lang="en-US" dirty="0"/>
          </a:p>
        </p:txBody>
      </p:sp>
      <p:sp>
        <p:nvSpPr>
          <p:cNvPr id="6" name="Rectangle 2"/>
          <p:cNvSpPr>
            <a:spLocks noChangeArrowheads="1"/>
          </p:cNvSpPr>
          <p:nvPr/>
        </p:nvSpPr>
        <p:spPr bwMode="auto">
          <a:xfrm>
            <a:off x="0" y="90100"/>
            <a:ext cx="65" cy="276999"/>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9" name="Content Placeholder 2"/>
          <p:cNvSpPr txBox="1">
            <a:spLocks/>
          </p:cNvSpPr>
          <p:nvPr/>
        </p:nvSpPr>
        <p:spPr>
          <a:xfrm>
            <a:off x="838199" y="921827"/>
            <a:ext cx="10924309" cy="519399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buNone/>
            </a:pPr>
            <a:endParaRPr lang="en-US" dirty="0" smtClean="0"/>
          </a:p>
        </p:txBody>
      </p:sp>
      <p:sp>
        <p:nvSpPr>
          <p:cNvPr id="10" name="TextBox 9"/>
          <p:cNvSpPr txBox="1"/>
          <p:nvPr/>
        </p:nvSpPr>
        <p:spPr>
          <a:xfrm>
            <a:off x="4294958" y="5782001"/>
            <a:ext cx="2318263" cy="369332"/>
          </a:xfrm>
          <a:prstGeom prst="rect">
            <a:avLst/>
          </a:prstGeom>
          <a:noFill/>
        </p:spPr>
        <p:txBody>
          <a:bodyPr wrap="none" rtlCol="0">
            <a:spAutoFit/>
          </a:bodyPr>
          <a:lstStyle/>
          <a:p>
            <a:r>
              <a:rPr lang="en-IN" dirty="0" smtClean="0"/>
              <a:t>Not much difference</a:t>
            </a:r>
            <a:endParaRPr lang="en-IN"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6290" y="1291519"/>
            <a:ext cx="10859637" cy="4454967"/>
          </a:xfrm>
          <a:prstGeom prst="rect">
            <a:avLst/>
          </a:prstGeom>
        </p:spPr>
      </p:pic>
    </p:spTree>
    <p:extLst>
      <p:ext uri="{BB962C8B-B14F-4D97-AF65-F5344CB8AC3E}">
        <p14:creationId xmlns:p14="http://schemas.microsoft.com/office/powerpoint/2010/main" val="331690248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6290" y="228599"/>
            <a:ext cx="10515600" cy="806852"/>
          </a:xfrm>
        </p:spPr>
        <p:txBody>
          <a:bodyPr>
            <a:normAutofit/>
          </a:bodyPr>
          <a:lstStyle/>
          <a:p>
            <a:pPr algn="ctr"/>
            <a:r>
              <a:rPr lang="en-US" dirty="0" smtClean="0"/>
              <a:t>PLOT – DID CLIENT PROVIDE EMAIL ADDRESS</a:t>
            </a:r>
            <a:endParaRPr lang="en-US" dirty="0"/>
          </a:p>
        </p:txBody>
      </p:sp>
      <p:sp>
        <p:nvSpPr>
          <p:cNvPr id="5" name="Content Placeholder 2"/>
          <p:cNvSpPr txBox="1">
            <a:spLocks/>
          </p:cNvSpPr>
          <p:nvPr/>
        </p:nvSpPr>
        <p:spPr>
          <a:xfrm>
            <a:off x="990599" y="1504682"/>
            <a:ext cx="10924309" cy="519399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endParaRPr lang="en-US" dirty="0" smtClean="0"/>
          </a:p>
          <a:p>
            <a:endParaRPr lang="en-US" dirty="0" smtClean="0"/>
          </a:p>
          <a:p>
            <a:pPr marL="0" indent="0">
              <a:buFont typeface="Wingdings 3" charset="2"/>
              <a:buNone/>
            </a:pPr>
            <a:endParaRPr lang="en-US" dirty="0" smtClean="0"/>
          </a:p>
          <a:p>
            <a:endParaRPr lang="en-US" dirty="0"/>
          </a:p>
        </p:txBody>
      </p:sp>
      <p:sp>
        <p:nvSpPr>
          <p:cNvPr id="6" name="Rectangle 2"/>
          <p:cNvSpPr>
            <a:spLocks noChangeArrowheads="1"/>
          </p:cNvSpPr>
          <p:nvPr/>
        </p:nvSpPr>
        <p:spPr bwMode="auto">
          <a:xfrm>
            <a:off x="0" y="90100"/>
            <a:ext cx="65" cy="276999"/>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9" name="Content Placeholder 2"/>
          <p:cNvSpPr txBox="1">
            <a:spLocks/>
          </p:cNvSpPr>
          <p:nvPr/>
        </p:nvSpPr>
        <p:spPr>
          <a:xfrm>
            <a:off x="838199" y="921827"/>
            <a:ext cx="10924309" cy="519399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buNone/>
            </a:pPr>
            <a:endParaRPr lang="en-US" dirty="0" smtClean="0"/>
          </a:p>
        </p:txBody>
      </p:sp>
      <p:sp>
        <p:nvSpPr>
          <p:cNvPr id="10" name="TextBox 9"/>
          <p:cNvSpPr txBox="1"/>
          <p:nvPr/>
        </p:nvSpPr>
        <p:spPr>
          <a:xfrm>
            <a:off x="4294958" y="5782001"/>
            <a:ext cx="2318263" cy="369332"/>
          </a:xfrm>
          <a:prstGeom prst="rect">
            <a:avLst/>
          </a:prstGeom>
          <a:noFill/>
        </p:spPr>
        <p:txBody>
          <a:bodyPr wrap="none" rtlCol="0">
            <a:spAutoFit/>
          </a:bodyPr>
          <a:lstStyle/>
          <a:p>
            <a:r>
              <a:rPr lang="en-IN" dirty="0" smtClean="0"/>
              <a:t>Not much difference</a:t>
            </a:r>
            <a:endParaRPr lang="en-IN"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8400" y="1113231"/>
            <a:ext cx="10535890" cy="4322156"/>
          </a:xfrm>
          <a:prstGeom prst="rect">
            <a:avLst/>
          </a:prstGeom>
        </p:spPr>
      </p:pic>
    </p:spTree>
    <p:extLst>
      <p:ext uri="{BB962C8B-B14F-4D97-AF65-F5344CB8AC3E}">
        <p14:creationId xmlns:p14="http://schemas.microsoft.com/office/powerpoint/2010/main" val="357239419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6290" y="228599"/>
            <a:ext cx="10515600" cy="806852"/>
          </a:xfrm>
        </p:spPr>
        <p:txBody>
          <a:bodyPr>
            <a:normAutofit/>
          </a:bodyPr>
          <a:lstStyle/>
          <a:p>
            <a:pPr algn="ctr"/>
            <a:r>
              <a:rPr lang="en-US" dirty="0" smtClean="0"/>
              <a:t>PLOT – WEEKDAY ON WHICH APPLICATION STARTED</a:t>
            </a:r>
            <a:endParaRPr lang="en-US" dirty="0"/>
          </a:p>
        </p:txBody>
      </p:sp>
      <p:sp>
        <p:nvSpPr>
          <p:cNvPr id="5" name="Content Placeholder 2"/>
          <p:cNvSpPr txBox="1">
            <a:spLocks/>
          </p:cNvSpPr>
          <p:nvPr/>
        </p:nvSpPr>
        <p:spPr>
          <a:xfrm>
            <a:off x="990599" y="1504682"/>
            <a:ext cx="10924309" cy="519399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endParaRPr lang="en-US" dirty="0" smtClean="0"/>
          </a:p>
          <a:p>
            <a:endParaRPr lang="en-US" dirty="0" smtClean="0"/>
          </a:p>
          <a:p>
            <a:pPr marL="0" indent="0">
              <a:buFont typeface="Wingdings 3" charset="2"/>
              <a:buNone/>
            </a:pPr>
            <a:endParaRPr lang="en-US" dirty="0" smtClean="0"/>
          </a:p>
          <a:p>
            <a:endParaRPr lang="en-US" dirty="0"/>
          </a:p>
        </p:txBody>
      </p:sp>
      <p:sp>
        <p:nvSpPr>
          <p:cNvPr id="6" name="Rectangle 2"/>
          <p:cNvSpPr>
            <a:spLocks noChangeArrowheads="1"/>
          </p:cNvSpPr>
          <p:nvPr/>
        </p:nvSpPr>
        <p:spPr bwMode="auto">
          <a:xfrm>
            <a:off x="0" y="90100"/>
            <a:ext cx="65" cy="276999"/>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9" name="Content Placeholder 2"/>
          <p:cNvSpPr txBox="1">
            <a:spLocks/>
          </p:cNvSpPr>
          <p:nvPr/>
        </p:nvSpPr>
        <p:spPr>
          <a:xfrm>
            <a:off x="838199" y="921827"/>
            <a:ext cx="10924309" cy="519399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buNone/>
            </a:pPr>
            <a:endParaRPr lang="en-US" dirty="0" smtClean="0"/>
          </a:p>
        </p:txBody>
      </p:sp>
      <p:sp>
        <p:nvSpPr>
          <p:cNvPr id="10" name="TextBox 9"/>
          <p:cNvSpPr txBox="1"/>
          <p:nvPr/>
        </p:nvSpPr>
        <p:spPr>
          <a:xfrm>
            <a:off x="4294958" y="5782001"/>
            <a:ext cx="2318263" cy="369332"/>
          </a:xfrm>
          <a:prstGeom prst="rect">
            <a:avLst/>
          </a:prstGeom>
          <a:noFill/>
        </p:spPr>
        <p:txBody>
          <a:bodyPr wrap="none" rtlCol="0">
            <a:spAutoFit/>
          </a:bodyPr>
          <a:lstStyle/>
          <a:p>
            <a:r>
              <a:rPr lang="en-IN" dirty="0" smtClean="0"/>
              <a:t>Not much difference</a:t>
            </a:r>
            <a:endParaRPr lang="en-IN"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799" y="1035451"/>
            <a:ext cx="9829801" cy="4630254"/>
          </a:xfrm>
          <a:prstGeom prst="rect">
            <a:avLst/>
          </a:prstGeom>
        </p:spPr>
      </p:pic>
    </p:spTree>
    <p:extLst>
      <p:ext uri="{BB962C8B-B14F-4D97-AF65-F5344CB8AC3E}">
        <p14:creationId xmlns:p14="http://schemas.microsoft.com/office/powerpoint/2010/main" val="21639447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3617" y="365126"/>
            <a:ext cx="10515600" cy="806852"/>
          </a:xfrm>
        </p:spPr>
        <p:txBody>
          <a:bodyPr/>
          <a:lstStyle/>
          <a:p>
            <a:pPr algn="ctr"/>
            <a:r>
              <a:rPr lang="en-US" dirty="0" smtClean="0"/>
              <a:t>DIVISION OF COLUMNS AS PER 5 C MODEL</a:t>
            </a:r>
            <a:endParaRPr lang="en-US" dirty="0"/>
          </a:p>
        </p:txBody>
      </p:sp>
      <p:sp>
        <p:nvSpPr>
          <p:cNvPr id="3" name="Content Placeholder 2"/>
          <p:cNvSpPr>
            <a:spLocks noGrp="1"/>
          </p:cNvSpPr>
          <p:nvPr>
            <p:ph idx="1"/>
          </p:nvPr>
        </p:nvSpPr>
        <p:spPr>
          <a:xfrm>
            <a:off x="838200" y="1352282"/>
            <a:ext cx="10841182" cy="4824681"/>
          </a:xfrm>
        </p:spPr>
        <p:txBody>
          <a:bodyPr>
            <a:normAutofit/>
          </a:bodyPr>
          <a:lstStyle/>
          <a:p>
            <a:r>
              <a:rPr lang="en-US" sz="2200" dirty="0" err="1" smtClean="0"/>
              <a:t>Demographic_Personal</a:t>
            </a:r>
            <a:r>
              <a:rPr lang="en-US" sz="2200" dirty="0" smtClean="0"/>
              <a:t> Columns – Gender, Age, Children Count, Family member count, Family status, Housing type, Relative Population, Region rating of client</a:t>
            </a:r>
          </a:p>
          <a:p>
            <a:r>
              <a:rPr lang="en-US" sz="2200" dirty="0" smtClean="0"/>
              <a:t>Character – Credit Worthiness, Calls to Credit Bureau, Credit History, Social Circle</a:t>
            </a:r>
          </a:p>
          <a:p>
            <a:r>
              <a:rPr lang="en-US" sz="2200" dirty="0" smtClean="0"/>
              <a:t>Capacity – Debt to Income ratio, Income, Credit, Goods</a:t>
            </a:r>
          </a:p>
          <a:p>
            <a:r>
              <a:rPr lang="en-US" sz="2200" dirty="0" smtClean="0"/>
              <a:t>Capital – Down payment size, Owing Car/ </a:t>
            </a:r>
            <a:r>
              <a:rPr lang="en-US" sz="2200" dirty="0" err="1" smtClean="0"/>
              <a:t>Relaity</a:t>
            </a:r>
            <a:endParaRPr lang="en-US" sz="2200" dirty="0" smtClean="0"/>
          </a:p>
          <a:p>
            <a:r>
              <a:rPr lang="en-US" sz="2200" dirty="0" smtClean="0"/>
              <a:t>Condition-</a:t>
            </a:r>
          </a:p>
          <a:p>
            <a:r>
              <a:rPr lang="en-US" sz="2200" dirty="0" smtClean="0"/>
              <a:t>Collateral-</a:t>
            </a:r>
            <a:endParaRPr lang="en-US" sz="2200" dirty="0" smtClean="0"/>
          </a:p>
          <a:p>
            <a:pPr marL="0" indent="0">
              <a:buNone/>
            </a:pPr>
            <a:endParaRPr lang="en-US" sz="2200" dirty="0" smtClean="0"/>
          </a:p>
          <a:p>
            <a:endParaRPr lang="en-US" dirty="0" smtClean="0"/>
          </a:p>
          <a:p>
            <a:pPr marL="0" indent="0">
              <a:buNone/>
            </a:pPr>
            <a:endParaRPr lang="en-US" dirty="0" smtClean="0"/>
          </a:p>
          <a:p>
            <a:endParaRPr lang="en-US" dirty="0"/>
          </a:p>
        </p:txBody>
      </p:sp>
    </p:spTree>
    <p:extLst>
      <p:ext uri="{BB962C8B-B14F-4D97-AF65-F5344CB8AC3E}">
        <p14:creationId xmlns:p14="http://schemas.microsoft.com/office/powerpoint/2010/main" val="204911913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6290" y="228599"/>
            <a:ext cx="10515600" cy="806852"/>
          </a:xfrm>
        </p:spPr>
        <p:txBody>
          <a:bodyPr>
            <a:normAutofit/>
          </a:bodyPr>
          <a:lstStyle/>
          <a:p>
            <a:pPr algn="ctr"/>
            <a:r>
              <a:rPr lang="en-US" dirty="0" smtClean="0"/>
              <a:t>PLOT – WHICH HOUR APPLICATION STARTED</a:t>
            </a:r>
            <a:endParaRPr lang="en-US" dirty="0"/>
          </a:p>
        </p:txBody>
      </p:sp>
      <p:sp>
        <p:nvSpPr>
          <p:cNvPr id="5" name="Content Placeholder 2"/>
          <p:cNvSpPr txBox="1">
            <a:spLocks/>
          </p:cNvSpPr>
          <p:nvPr/>
        </p:nvSpPr>
        <p:spPr>
          <a:xfrm>
            <a:off x="990599" y="1504682"/>
            <a:ext cx="10924309" cy="519399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endParaRPr lang="en-US" dirty="0" smtClean="0"/>
          </a:p>
          <a:p>
            <a:endParaRPr lang="en-US" dirty="0" smtClean="0"/>
          </a:p>
          <a:p>
            <a:pPr marL="0" indent="0">
              <a:buFont typeface="Wingdings 3" charset="2"/>
              <a:buNone/>
            </a:pPr>
            <a:endParaRPr lang="en-US" dirty="0" smtClean="0"/>
          </a:p>
          <a:p>
            <a:endParaRPr lang="en-US" dirty="0"/>
          </a:p>
        </p:txBody>
      </p:sp>
      <p:sp>
        <p:nvSpPr>
          <p:cNvPr id="6" name="Rectangle 2"/>
          <p:cNvSpPr>
            <a:spLocks noChangeArrowheads="1"/>
          </p:cNvSpPr>
          <p:nvPr/>
        </p:nvSpPr>
        <p:spPr bwMode="auto">
          <a:xfrm>
            <a:off x="0" y="90100"/>
            <a:ext cx="65" cy="276999"/>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9" name="Content Placeholder 2"/>
          <p:cNvSpPr txBox="1">
            <a:spLocks/>
          </p:cNvSpPr>
          <p:nvPr/>
        </p:nvSpPr>
        <p:spPr>
          <a:xfrm>
            <a:off x="838199" y="921827"/>
            <a:ext cx="10924309" cy="519399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buNone/>
            </a:pPr>
            <a:endParaRPr lang="en-US" dirty="0" smtClean="0"/>
          </a:p>
        </p:txBody>
      </p:sp>
      <p:sp>
        <p:nvSpPr>
          <p:cNvPr id="10" name="TextBox 9"/>
          <p:cNvSpPr txBox="1"/>
          <p:nvPr/>
        </p:nvSpPr>
        <p:spPr>
          <a:xfrm>
            <a:off x="4017867" y="6005728"/>
            <a:ext cx="5463996" cy="369332"/>
          </a:xfrm>
          <a:prstGeom prst="rect">
            <a:avLst/>
          </a:prstGeom>
          <a:noFill/>
        </p:spPr>
        <p:txBody>
          <a:bodyPr wrap="none" rtlCol="0">
            <a:spAutoFit/>
          </a:bodyPr>
          <a:lstStyle/>
          <a:p>
            <a:r>
              <a:rPr lang="en-IN" dirty="0" smtClean="0"/>
              <a:t>APPLICATION IN NIGHT HOURS 23 to 01 faces issues</a:t>
            </a:r>
            <a:endParaRPr lang="en-IN"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908" y="1029524"/>
            <a:ext cx="11840000" cy="4937143"/>
          </a:xfrm>
          <a:prstGeom prst="rect">
            <a:avLst/>
          </a:prstGeom>
        </p:spPr>
      </p:pic>
    </p:spTree>
    <p:extLst>
      <p:ext uri="{BB962C8B-B14F-4D97-AF65-F5344CB8AC3E}">
        <p14:creationId xmlns:p14="http://schemas.microsoft.com/office/powerpoint/2010/main" val="93124324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6290" y="228599"/>
            <a:ext cx="10515600" cy="806852"/>
          </a:xfrm>
        </p:spPr>
        <p:txBody>
          <a:bodyPr>
            <a:normAutofit fontScale="90000"/>
          </a:bodyPr>
          <a:lstStyle/>
          <a:p>
            <a:pPr algn="ctr"/>
            <a:r>
              <a:rPr lang="en-US" dirty="0"/>
              <a:t>PLOT – IF PERMANENT ADDRESS DOES NOT MATCH </a:t>
            </a:r>
            <a:r>
              <a:rPr lang="en-US" dirty="0" smtClean="0"/>
              <a:t>LIVING </a:t>
            </a:r>
            <a:r>
              <a:rPr lang="en-US" dirty="0"/>
              <a:t>ADDRESS</a:t>
            </a:r>
            <a:endParaRPr lang="en-US" dirty="0"/>
          </a:p>
        </p:txBody>
      </p:sp>
      <p:sp>
        <p:nvSpPr>
          <p:cNvPr id="5" name="Content Placeholder 2"/>
          <p:cNvSpPr txBox="1">
            <a:spLocks/>
          </p:cNvSpPr>
          <p:nvPr/>
        </p:nvSpPr>
        <p:spPr>
          <a:xfrm>
            <a:off x="990599" y="1504682"/>
            <a:ext cx="10924309" cy="519399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endParaRPr lang="en-US" dirty="0" smtClean="0"/>
          </a:p>
          <a:p>
            <a:endParaRPr lang="en-US" dirty="0" smtClean="0"/>
          </a:p>
          <a:p>
            <a:pPr marL="0" indent="0">
              <a:buFont typeface="Wingdings 3" charset="2"/>
              <a:buNone/>
            </a:pPr>
            <a:endParaRPr lang="en-US" dirty="0" smtClean="0"/>
          </a:p>
          <a:p>
            <a:endParaRPr lang="en-US" dirty="0"/>
          </a:p>
        </p:txBody>
      </p:sp>
      <p:sp>
        <p:nvSpPr>
          <p:cNvPr id="6" name="Rectangle 2"/>
          <p:cNvSpPr>
            <a:spLocks noChangeArrowheads="1"/>
          </p:cNvSpPr>
          <p:nvPr/>
        </p:nvSpPr>
        <p:spPr bwMode="auto">
          <a:xfrm>
            <a:off x="0" y="90100"/>
            <a:ext cx="65" cy="276999"/>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9" name="Content Placeholder 2"/>
          <p:cNvSpPr txBox="1">
            <a:spLocks/>
          </p:cNvSpPr>
          <p:nvPr/>
        </p:nvSpPr>
        <p:spPr>
          <a:xfrm>
            <a:off x="838199" y="921827"/>
            <a:ext cx="10924309" cy="519399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buNone/>
            </a:pPr>
            <a:endParaRPr lang="en-US" dirty="0" smtClean="0"/>
          </a:p>
        </p:txBody>
      </p:sp>
      <p:sp>
        <p:nvSpPr>
          <p:cNvPr id="10" name="TextBox 9"/>
          <p:cNvSpPr txBox="1"/>
          <p:nvPr/>
        </p:nvSpPr>
        <p:spPr>
          <a:xfrm>
            <a:off x="4294958" y="5782001"/>
            <a:ext cx="2318263" cy="369332"/>
          </a:xfrm>
          <a:prstGeom prst="rect">
            <a:avLst/>
          </a:prstGeom>
          <a:noFill/>
        </p:spPr>
        <p:txBody>
          <a:bodyPr wrap="none" rtlCol="0">
            <a:spAutoFit/>
          </a:bodyPr>
          <a:lstStyle/>
          <a:p>
            <a:r>
              <a:rPr lang="en-IN" dirty="0" smtClean="0"/>
              <a:t>Not much difference</a:t>
            </a:r>
            <a:endParaRPr lang="en-IN"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6290" y="1362543"/>
            <a:ext cx="11119565" cy="4561598"/>
          </a:xfrm>
          <a:prstGeom prst="rect">
            <a:avLst/>
          </a:prstGeom>
        </p:spPr>
      </p:pic>
    </p:spTree>
    <p:extLst>
      <p:ext uri="{BB962C8B-B14F-4D97-AF65-F5344CB8AC3E}">
        <p14:creationId xmlns:p14="http://schemas.microsoft.com/office/powerpoint/2010/main" val="231630342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6290" y="228599"/>
            <a:ext cx="10515600" cy="806852"/>
          </a:xfrm>
        </p:spPr>
        <p:txBody>
          <a:bodyPr>
            <a:normAutofit fontScale="90000"/>
          </a:bodyPr>
          <a:lstStyle/>
          <a:p>
            <a:pPr algn="ctr"/>
            <a:r>
              <a:rPr lang="en-US" dirty="0"/>
              <a:t>PLOT – IF PERMANENT ADDRESS DOES NOT </a:t>
            </a:r>
            <a:r>
              <a:rPr lang="en-US" dirty="0" smtClean="0"/>
              <a:t>CONTACT ADDRESS</a:t>
            </a:r>
            <a:endParaRPr lang="en-US" dirty="0"/>
          </a:p>
        </p:txBody>
      </p:sp>
      <p:sp>
        <p:nvSpPr>
          <p:cNvPr id="5" name="Content Placeholder 2"/>
          <p:cNvSpPr txBox="1">
            <a:spLocks/>
          </p:cNvSpPr>
          <p:nvPr/>
        </p:nvSpPr>
        <p:spPr>
          <a:xfrm>
            <a:off x="990599" y="1504682"/>
            <a:ext cx="10924309" cy="519399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endParaRPr lang="en-US" dirty="0" smtClean="0"/>
          </a:p>
          <a:p>
            <a:endParaRPr lang="en-US" dirty="0" smtClean="0"/>
          </a:p>
          <a:p>
            <a:pPr marL="0" indent="0">
              <a:buFont typeface="Wingdings 3" charset="2"/>
              <a:buNone/>
            </a:pPr>
            <a:endParaRPr lang="en-US" dirty="0" smtClean="0"/>
          </a:p>
          <a:p>
            <a:endParaRPr lang="en-US" dirty="0"/>
          </a:p>
        </p:txBody>
      </p:sp>
      <p:sp>
        <p:nvSpPr>
          <p:cNvPr id="6" name="Rectangle 2"/>
          <p:cNvSpPr>
            <a:spLocks noChangeArrowheads="1"/>
          </p:cNvSpPr>
          <p:nvPr/>
        </p:nvSpPr>
        <p:spPr bwMode="auto">
          <a:xfrm>
            <a:off x="0" y="90100"/>
            <a:ext cx="65" cy="276999"/>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9" name="Content Placeholder 2"/>
          <p:cNvSpPr txBox="1">
            <a:spLocks/>
          </p:cNvSpPr>
          <p:nvPr/>
        </p:nvSpPr>
        <p:spPr>
          <a:xfrm>
            <a:off x="838199" y="921827"/>
            <a:ext cx="10924309" cy="519399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buNone/>
            </a:pPr>
            <a:endParaRPr lang="en-US" dirty="0" smtClean="0"/>
          </a:p>
        </p:txBody>
      </p:sp>
      <p:sp>
        <p:nvSpPr>
          <p:cNvPr id="10" name="TextBox 9"/>
          <p:cNvSpPr txBox="1"/>
          <p:nvPr/>
        </p:nvSpPr>
        <p:spPr>
          <a:xfrm>
            <a:off x="4294958" y="5782001"/>
            <a:ext cx="4052713" cy="369332"/>
          </a:xfrm>
          <a:prstGeom prst="rect">
            <a:avLst/>
          </a:prstGeom>
          <a:noFill/>
        </p:spPr>
        <p:txBody>
          <a:bodyPr wrap="none" rtlCol="0">
            <a:spAutoFit/>
          </a:bodyPr>
          <a:lstStyle/>
          <a:p>
            <a:r>
              <a:rPr lang="en-IN" dirty="0" smtClean="0"/>
              <a:t>Non matching addresses have issues </a:t>
            </a:r>
            <a:endParaRPr lang="en-IN"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6290" y="1147063"/>
            <a:ext cx="11590946" cy="4754973"/>
          </a:xfrm>
          <a:prstGeom prst="rect">
            <a:avLst/>
          </a:prstGeom>
        </p:spPr>
      </p:pic>
    </p:spTree>
    <p:extLst>
      <p:ext uri="{BB962C8B-B14F-4D97-AF65-F5344CB8AC3E}">
        <p14:creationId xmlns:p14="http://schemas.microsoft.com/office/powerpoint/2010/main" val="357948824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6290" y="228599"/>
            <a:ext cx="10515600" cy="806852"/>
          </a:xfrm>
        </p:spPr>
        <p:txBody>
          <a:bodyPr>
            <a:normAutofit fontScale="90000"/>
          </a:bodyPr>
          <a:lstStyle/>
          <a:p>
            <a:pPr algn="ctr"/>
            <a:r>
              <a:rPr lang="en-US" dirty="0"/>
              <a:t>PLOT – IF </a:t>
            </a:r>
            <a:r>
              <a:rPr lang="en-US" dirty="0" smtClean="0"/>
              <a:t>CONTACT ADDRESS DOES NOT MATCH WORK ADDRESS</a:t>
            </a:r>
            <a:endParaRPr lang="en-US" dirty="0"/>
          </a:p>
        </p:txBody>
      </p:sp>
      <p:sp>
        <p:nvSpPr>
          <p:cNvPr id="5" name="Content Placeholder 2"/>
          <p:cNvSpPr txBox="1">
            <a:spLocks/>
          </p:cNvSpPr>
          <p:nvPr/>
        </p:nvSpPr>
        <p:spPr>
          <a:xfrm>
            <a:off x="990599" y="1504682"/>
            <a:ext cx="10924309" cy="519399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endParaRPr lang="en-US" dirty="0" smtClean="0"/>
          </a:p>
          <a:p>
            <a:endParaRPr lang="en-US" dirty="0" smtClean="0"/>
          </a:p>
          <a:p>
            <a:pPr marL="0" indent="0">
              <a:buFont typeface="Wingdings 3" charset="2"/>
              <a:buNone/>
            </a:pPr>
            <a:endParaRPr lang="en-US" dirty="0" smtClean="0"/>
          </a:p>
          <a:p>
            <a:endParaRPr lang="en-US" dirty="0"/>
          </a:p>
        </p:txBody>
      </p:sp>
      <p:sp>
        <p:nvSpPr>
          <p:cNvPr id="6" name="Rectangle 2"/>
          <p:cNvSpPr>
            <a:spLocks noChangeArrowheads="1"/>
          </p:cNvSpPr>
          <p:nvPr/>
        </p:nvSpPr>
        <p:spPr bwMode="auto">
          <a:xfrm>
            <a:off x="0" y="90100"/>
            <a:ext cx="65" cy="276999"/>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9" name="Content Placeholder 2"/>
          <p:cNvSpPr txBox="1">
            <a:spLocks/>
          </p:cNvSpPr>
          <p:nvPr/>
        </p:nvSpPr>
        <p:spPr>
          <a:xfrm>
            <a:off x="838199" y="921827"/>
            <a:ext cx="10924309" cy="519399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buNone/>
            </a:pPr>
            <a:endParaRPr lang="en-US" dirty="0" smtClean="0"/>
          </a:p>
        </p:txBody>
      </p:sp>
      <p:sp>
        <p:nvSpPr>
          <p:cNvPr id="10" name="TextBox 9"/>
          <p:cNvSpPr txBox="1"/>
          <p:nvPr/>
        </p:nvSpPr>
        <p:spPr>
          <a:xfrm>
            <a:off x="4294958" y="5782001"/>
            <a:ext cx="2318263" cy="369332"/>
          </a:xfrm>
          <a:prstGeom prst="rect">
            <a:avLst/>
          </a:prstGeom>
          <a:noFill/>
        </p:spPr>
        <p:txBody>
          <a:bodyPr wrap="none" rtlCol="0">
            <a:spAutoFit/>
          </a:bodyPr>
          <a:lstStyle/>
          <a:p>
            <a:r>
              <a:rPr lang="en-IN" dirty="0" smtClean="0"/>
              <a:t>Not much difference</a:t>
            </a:r>
            <a:endParaRPr lang="en-IN"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6290" y="1242934"/>
            <a:ext cx="11174982" cy="4584332"/>
          </a:xfrm>
          <a:prstGeom prst="rect">
            <a:avLst/>
          </a:prstGeom>
        </p:spPr>
      </p:pic>
    </p:spTree>
    <p:extLst>
      <p:ext uri="{BB962C8B-B14F-4D97-AF65-F5344CB8AC3E}">
        <p14:creationId xmlns:p14="http://schemas.microsoft.com/office/powerpoint/2010/main" val="205141369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6290" y="228599"/>
            <a:ext cx="10515600" cy="806852"/>
          </a:xfrm>
        </p:spPr>
        <p:txBody>
          <a:bodyPr>
            <a:normAutofit fontScale="90000"/>
          </a:bodyPr>
          <a:lstStyle/>
          <a:p>
            <a:pPr algn="ctr"/>
            <a:r>
              <a:rPr lang="en-US" dirty="0"/>
              <a:t>PLOT – IF PERMANENT ADDRESS DOES NOT </a:t>
            </a:r>
            <a:r>
              <a:rPr lang="en-US" dirty="0" smtClean="0"/>
              <a:t>WORK ADDRESS</a:t>
            </a:r>
            <a:endParaRPr lang="en-US" dirty="0"/>
          </a:p>
        </p:txBody>
      </p:sp>
      <p:sp>
        <p:nvSpPr>
          <p:cNvPr id="5" name="Content Placeholder 2"/>
          <p:cNvSpPr txBox="1">
            <a:spLocks/>
          </p:cNvSpPr>
          <p:nvPr/>
        </p:nvSpPr>
        <p:spPr>
          <a:xfrm>
            <a:off x="990599" y="1504682"/>
            <a:ext cx="10924309" cy="519399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endParaRPr lang="en-US" dirty="0" smtClean="0"/>
          </a:p>
          <a:p>
            <a:endParaRPr lang="en-US" dirty="0" smtClean="0"/>
          </a:p>
          <a:p>
            <a:pPr marL="0" indent="0">
              <a:buFont typeface="Wingdings 3" charset="2"/>
              <a:buNone/>
            </a:pPr>
            <a:endParaRPr lang="en-US" dirty="0" smtClean="0"/>
          </a:p>
          <a:p>
            <a:endParaRPr lang="en-US" dirty="0"/>
          </a:p>
        </p:txBody>
      </p:sp>
      <p:sp>
        <p:nvSpPr>
          <p:cNvPr id="6" name="Rectangle 2"/>
          <p:cNvSpPr>
            <a:spLocks noChangeArrowheads="1"/>
          </p:cNvSpPr>
          <p:nvPr/>
        </p:nvSpPr>
        <p:spPr bwMode="auto">
          <a:xfrm>
            <a:off x="0" y="90100"/>
            <a:ext cx="65" cy="276999"/>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9" name="Content Placeholder 2"/>
          <p:cNvSpPr txBox="1">
            <a:spLocks/>
          </p:cNvSpPr>
          <p:nvPr/>
        </p:nvSpPr>
        <p:spPr>
          <a:xfrm>
            <a:off x="838199" y="921827"/>
            <a:ext cx="10924309" cy="519399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buNone/>
            </a:pPr>
            <a:endParaRPr lang="en-US" dirty="0" smtClean="0"/>
          </a:p>
        </p:txBody>
      </p:sp>
      <p:sp>
        <p:nvSpPr>
          <p:cNvPr id="10" name="TextBox 9"/>
          <p:cNvSpPr txBox="1"/>
          <p:nvPr/>
        </p:nvSpPr>
        <p:spPr>
          <a:xfrm>
            <a:off x="4294958" y="5782001"/>
            <a:ext cx="2318263" cy="369332"/>
          </a:xfrm>
          <a:prstGeom prst="rect">
            <a:avLst/>
          </a:prstGeom>
          <a:noFill/>
        </p:spPr>
        <p:txBody>
          <a:bodyPr wrap="none" rtlCol="0">
            <a:spAutoFit/>
          </a:bodyPr>
          <a:lstStyle/>
          <a:p>
            <a:r>
              <a:rPr lang="en-IN" dirty="0" smtClean="0"/>
              <a:t>Not much difference</a:t>
            </a:r>
            <a:endParaRPr lang="en-IN"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73505"/>
            <a:ext cx="11434109" cy="4690634"/>
          </a:xfrm>
          <a:prstGeom prst="rect">
            <a:avLst/>
          </a:prstGeom>
        </p:spPr>
      </p:pic>
    </p:spTree>
    <p:extLst>
      <p:ext uri="{BB962C8B-B14F-4D97-AF65-F5344CB8AC3E}">
        <p14:creationId xmlns:p14="http://schemas.microsoft.com/office/powerpoint/2010/main" val="422949769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6290" y="228599"/>
            <a:ext cx="10515600" cy="806852"/>
          </a:xfrm>
        </p:spPr>
        <p:txBody>
          <a:bodyPr>
            <a:normAutofit fontScale="90000"/>
          </a:bodyPr>
          <a:lstStyle/>
          <a:p>
            <a:pPr algn="ctr"/>
            <a:r>
              <a:rPr lang="en-US" dirty="0"/>
              <a:t>PLOT – IF PERMANENT ADDRESS DOES NOT </a:t>
            </a:r>
            <a:r>
              <a:rPr lang="en-US" dirty="0" smtClean="0"/>
              <a:t>WORK ADDRESS</a:t>
            </a:r>
            <a:endParaRPr lang="en-US" dirty="0"/>
          </a:p>
        </p:txBody>
      </p:sp>
      <p:sp>
        <p:nvSpPr>
          <p:cNvPr id="5" name="Content Placeholder 2"/>
          <p:cNvSpPr txBox="1">
            <a:spLocks/>
          </p:cNvSpPr>
          <p:nvPr/>
        </p:nvSpPr>
        <p:spPr>
          <a:xfrm>
            <a:off x="990599" y="1504682"/>
            <a:ext cx="10924309" cy="519399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endParaRPr lang="en-US" dirty="0" smtClean="0"/>
          </a:p>
          <a:p>
            <a:endParaRPr lang="en-US" dirty="0" smtClean="0"/>
          </a:p>
          <a:p>
            <a:pPr marL="0" indent="0">
              <a:buFont typeface="Wingdings 3" charset="2"/>
              <a:buNone/>
            </a:pPr>
            <a:endParaRPr lang="en-US" dirty="0" smtClean="0"/>
          </a:p>
          <a:p>
            <a:endParaRPr lang="en-US" dirty="0"/>
          </a:p>
        </p:txBody>
      </p:sp>
      <p:sp>
        <p:nvSpPr>
          <p:cNvPr id="6" name="Rectangle 2"/>
          <p:cNvSpPr>
            <a:spLocks noChangeArrowheads="1"/>
          </p:cNvSpPr>
          <p:nvPr/>
        </p:nvSpPr>
        <p:spPr bwMode="auto">
          <a:xfrm>
            <a:off x="0" y="90100"/>
            <a:ext cx="65" cy="276999"/>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9" name="Content Placeholder 2"/>
          <p:cNvSpPr txBox="1">
            <a:spLocks/>
          </p:cNvSpPr>
          <p:nvPr/>
        </p:nvSpPr>
        <p:spPr>
          <a:xfrm>
            <a:off x="838199" y="921827"/>
            <a:ext cx="10924309" cy="519399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buNone/>
            </a:pPr>
            <a:endParaRPr lang="en-US" dirty="0" smtClean="0"/>
          </a:p>
        </p:txBody>
      </p:sp>
      <p:sp>
        <p:nvSpPr>
          <p:cNvPr id="10" name="TextBox 9"/>
          <p:cNvSpPr txBox="1"/>
          <p:nvPr/>
        </p:nvSpPr>
        <p:spPr>
          <a:xfrm>
            <a:off x="4294958" y="5782001"/>
            <a:ext cx="2318263" cy="369332"/>
          </a:xfrm>
          <a:prstGeom prst="rect">
            <a:avLst/>
          </a:prstGeom>
          <a:noFill/>
        </p:spPr>
        <p:txBody>
          <a:bodyPr wrap="none" rtlCol="0">
            <a:spAutoFit/>
          </a:bodyPr>
          <a:lstStyle/>
          <a:p>
            <a:r>
              <a:rPr lang="en-IN" dirty="0" smtClean="0"/>
              <a:t>Not much difference</a:t>
            </a:r>
            <a:endParaRPr lang="en-IN" dirty="0"/>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6290" y="1334125"/>
            <a:ext cx="11258110" cy="4618433"/>
          </a:xfrm>
          <a:prstGeom prst="rect">
            <a:avLst/>
          </a:prstGeom>
        </p:spPr>
      </p:pic>
    </p:spTree>
    <p:extLst>
      <p:ext uri="{BB962C8B-B14F-4D97-AF65-F5344CB8AC3E}">
        <p14:creationId xmlns:p14="http://schemas.microsoft.com/office/powerpoint/2010/main" val="357392707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6290" y="228599"/>
            <a:ext cx="10515600" cy="806852"/>
          </a:xfrm>
        </p:spPr>
        <p:txBody>
          <a:bodyPr>
            <a:normAutofit fontScale="90000"/>
          </a:bodyPr>
          <a:lstStyle/>
          <a:p>
            <a:pPr algn="ctr"/>
            <a:r>
              <a:rPr lang="en-US" dirty="0"/>
              <a:t>PLOT – IF </a:t>
            </a:r>
            <a:r>
              <a:rPr lang="en-US" dirty="0" smtClean="0"/>
              <a:t>CONTACT </a:t>
            </a:r>
            <a:r>
              <a:rPr lang="en-US" dirty="0"/>
              <a:t>ADDRESS DOES NOT MATCH </a:t>
            </a:r>
            <a:r>
              <a:rPr lang="en-US" dirty="0" smtClean="0"/>
              <a:t>WORK </a:t>
            </a:r>
            <a:r>
              <a:rPr lang="en-US" dirty="0"/>
              <a:t>ADDRESS</a:t>
            </a:r>
            <a:endParaRPr lang="en-US" dirty="0"/>
          </a:p>
        </p:txBody>
      </p:sp>
      <p:sp>
        <p:nvSpPr>
          <p:cNvPr id="5" name="Content Placeholder 2"/>
          <p:cNvSpPr txBox="1">
            <a:spLocks/>
          </p:cNvSpPr>
          <p:nvPr/>
        </p:nvSpPr>
        <p:spPr>
          <a:xfrm>
            <a:off x="990599" y="1504682"/>
            <a:ext cx="10924309" cy="519399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endParaRPr lang="en-US" dirty="0" smtClean="0"/>
          </a:p>
          <a:p>
            <a:endParaRPr lang="en-US" dirty="0" smtClean="0"/>
          </a:p>
          <a:p>
            <a:pPr marL="0" indent="0">
              <a:buFont typeface="Wingdings 3" charset="2"/>
              <a:buNone/>
            </a:pPr>
            <a:endParaRPr lang="en-US" dirty="0" smtClean="0"/>
          </a:p>
          <a:p>
            <a:endParaRPr lang="en-US" dirty="0"/>
          </a:p>
        </p:txBody>
      </p:sp>
      <p:sp>
        <p:nvSpPr>
          <p:cNvPr id="6" name="Rectangle 2"/>
          <p:cNvSpPr>
            <a:spLocks noChangeArrowheads="1"/>
          </p:cNvSpPr>
          <p:nvPr/>
        </p:nvSpPr>
        <p:spPr bwMode="auto">
          <a:xfrm>
            <a:off x="0" y="90100"/>
            <a:ext cx="65" cy="276999"/>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9" name="Content Placeholder 2"/>
          <p:cNvSpPr txBox="1">
            <a:spLocks/>
          </p:cNvSpPr>
          <p:nvPr/>
        </p:nvSpPr>
        <p:spPr>
          <a:xfrm>
            <a:off x="838199" y="921827"/>
            <a:ext cx="10924309" cy="519399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buNone/>
            </a:pPr>
            <a:endParaRPr lang="en-US" dirty="0" smtClean="0"/>
          </a:p>
        </p:txBody>
      </p:sp>
      <p:sp>
        <p:nvSpPr>
          <p:cNvPr id="10" name="TextBox 9"/>
          <p:cNvSpPr txBox="1"/>
          <p:nvPr/>
        </p:nvSpPr>
        <p:spPr>
          <a:xfrm>
            <a:off x="4294958" y="5782001"/>
            <a:ext cx="2318263" cy="369332"/>
          </a:xfrm>
          <a:prstGeom prst="rect">
            <a:avLst/>
          </a:prstGeom>
          <a:noFill/>
        </p:spPr>
        <p:txBody>
          <a:bodyPr wrap="none" rtlCol="0">
            <a:spAutoFit/>
          </a:bodyPr>
          <a:lstStyle/>
          <a:p>
            <a:r>
              <a:rPr lang="en-IN" dirty="0" smtClean="0"/>
              <a:t>Not much difference</a:t>
            </a:r>
            <a:endParaRPr lang="en-IN" dirty="0"/>
          </a:p>
        </p:txBody>
      </p:sp>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0999" y="1344760"/>
            <a:ext cx="10729854" cy="4401726"/>
          </a:xfrm>
          <a:prstGeom prst="rect">
            <a:avLst/>
          </a:prstGeom>
        </p:spPr>
      </p:pic>
    </p:spTree>
    <p:extLst>
      <p:ext uri="{BB962C8B-B14F-4D97-AF65-F5344CB8AC3E}">
        <p14:creationId xmlns:p14="http://schemas.microsoft.com/office/powerpoint/2010/main" val="72475063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6290" y="228599"/>
            <a:ext cx="10515600" cy="806852"/>
          </a:xfrm>
        </p:spPr>
        <p:txBody>
          <a:bodyPr>
            <a:normAutofit/>
          </a:bodyPr>
          <a:lstStyle/>
          <a:p>
            <a:pPr algn="ctr"/>
            <a:r>
              <a:rPr lang="en-US" dirty="0" smtClean="0"/>
              <a:t>CORELATIONS – ALL NUMERICAL</a:t>
            </a:r>
            <a:endParaRPr lang="en-US" dirty="0"/>
          </a:p>
        </p:txBody>
      </p:sp>
      <p:sp>
        <p:nvSpPr>
          <p:cNvPr id="5" name="Content Placeholder 2"/>
          <p:cNvSpPr txBox="1">
            <a:spLocks/>
          </p:cNvSpPr>
          <p:nvPr/>
        </p:nvSpPr>
        <p:spPr>
          <a:xfrm>
            <a:off x="990599" y="1504682"/>
            <a:ext cx="10924309" cy="519399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endParaRPr lang="en-US" dirty="0" smtClean="0"/>
          </a:p>
          <a:p>
            <a:endParaRPr lang="en-US" dirty="0" smtClean="0"/>
          </a:p>
          <a:p>
            <a:pPr marL="0" indent="0">
              <a:buFont typeface="Wingdings 3" charset="2"/>
              <a:buNone/>
            </a:pPr>
            <a:endParaRPr lang="en-US" dirty="0" smtClean="0"/>
          </a:p>
          <a:p>
            <a:endParaRPr lang="en-US" dirty="0"/>
          </a:p>
        </p:txBody>
      </p:sp>
      <p:sp>
        <p:nvSpPr>
          <p:cNvPr id="6" name="Rectangle 2"/>
          <p:cNvSpPr>
            <a:spLocks noChangeArrowheads="1"/>
          </p:cNvSpPr>
          <p:nvPr/>
        </p:nvSpPr>
        <p:spPr bwMode="auto">
          <a:xfrm>
            <a:off x="0" y="90100"/>
            <a:ext cx="65" cy="276999"/>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9" name="Content Placeholder 2"/>
          <p:cNvSpPr txBox="1">
            <a:spLocks/>
          </p:cNvSpPr>
          <p:nvPr/>
        </p:nvSpPr>
        <p:spPr>
          <a:xfrm>
            <a:off x="838199" y="921827"/>
            <a:ext cx="10924309" cy="519399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buNone/>
            </a:pPr>
            <a:endParaRPr lang="en-US" dirty="0" smtClean="0"/>
          </a:p>
        </p:txBody>
      </p:sp>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199" y="921827"/>
            <a:ext cx="9873691" cy="5776846"/>
          </a:xfrm>
          <a:prstGeom prst="rect">
            <a:avLst/>
          </a:prstGeom>
        </p:spPr>
      </p:pic>
    </p:spTree>
    <p:extLst>
      <p:ext uri="{BB962C8B-B14F-4D97-AF65-F5344CB8AC3E}">
        <p14:creationId xmlns:p14="http://schemas.microsoft.com/office/powerpoint/2010/main" val="410417722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6290" y="228599"/>
            <a:ext cx="10515600" cy="806852"/>
          </a:xfrm>
        </p:spPr>
        <p:txBody>
          <a:bodyPr>
            <a:normAutofit/>
          </a:bodyPr>
          <a:lstStyle/>
          <a:p>
            <a:pPr algn="ctr"/>
            <a:r>
              <a:rPr lang="en-US" dirty="0" smtClean="0"/>
              <a:t>PAIR PLOT – ALL NUMERICAL</a:t>
            </a:r>
            <a:endParaRPr lang="en-US" dirty="0"/>
          </a:p>
        </p:txBody>
      </p:sp>
      <p:sp>
        <p:nvSpPr>
          <p:cNvPr id="5" name="Content Placeholder 2"/>
          <p:cNvSpPr txBox="1">
            <a:spLocks/>
          </p:cNvSpPr>
          <p:nvPr/>
        </p:nvSpPr>
        <p:spPr>
          <a:xfrm>
            <a:off x="990599" y="1504682"/>
            <a:ext cx="10924309" cy="519399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endParaRPr lang="en-US" dirty="0" smtClean="0"/>
          </a:p>
          <a:p>
            <a:endParaRPr lang="en-US" dirty="0" smtClean="0"/>
          </a:p>
          <a:p>
            <a:pPr marL="0" indent="0">
              <a:buFont typeface="Wingdings 3" charset="2"/>
              <a:buNone/>
            </a:pPr>
            <a:endParaRPr lang="en-US" dirty="0" smtClean="0"/>
          </a:p>
          <a:p>
            <a:endParaRPr lang="en-US" dirty="0"/>
          </a:p>
        </p:txBody>
      </p:sp>
      <p:sp>
        <p:nvSpPr>
          <p:cNvPr id="6" name="Rectangle 2"/>
          <p:cNvSpPr>
            <a:spLocks noChangeArrowheads="1"/>
          </p:cNvSpPr>
          <p:nvPr/>
        </p:nvSpPr>
        <p:spPr bwMode="auto">
          <a:xfrm>
            <a:off x="0" y="90100"/>
            <a:ext cx="65" cy="276999"/>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9" name="Content Placeholder 2"/>
          <p:cNvSpPr txBox="1">
            <a:spLocks/>
          </p:cNvSpPr>
          <p:nvPr/>
        </p:nvSpPr>
        <p:spPr>
          <a:xfrm>
            <a:off x="838199" y="921827"/>
            <a:ext cx="10924309" cy="519399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buNone/>
            </a:pPr>
            <a:endParaRPr lang="en-US" dirty="0" smtClean="0"/>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70264" y="792084"/>
            <a:ext cx="10672354" cy="5906589"/>
          </a:xfrm>
          <a:prstGeom prst="rect">
            <a:avLst/>
          </a:prstGeom>
        </p:spPr>
      </p:pic>
    </p:spTree>
    <p:extLst>
      <p:ext uri="{BB962C8B-B14F-4D97-AF65-F5344CB8AC3E}">
        <p14:creationId xmlns:p14="http://schemas.microsoft.com/office/powerpoint/2010/main" val="63343359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6290" y="228599"/>
            <a:ext cx="10515600" cy="806852"/>
          </a:xfrm>
        </p:spPr>
        <p:txBody>
          <a:bodyPr>
            <a:normAutofit/>
          </a:bodyPr>
          <a:lstStyle/>
          <a:p>
            <a:pPr algn="ctr"/>
            <a:r>
              <a:rPr lang="en-US" dirty="0" smtClean="0"/>
              <a:t>TOP 10 CORELATIONS</a:t>
            </a:r>
            <a:endParaRPr lang="en-US" dirty="0"/>
          </a:p>
        </p:txBody>
      </p:sp>
      <p:sp>
        <p:nvSpPr>
          <p:cNvPr id="5" name="Content Placeholder 2"/>
          <p:cNvSpPr txBox="1">
            <a:spLocks/>
          </p:cNvSpPr>
          <p:nvPr/>
        </p:nvSpPr>
        <p:spPr>
          <a:xfrm>
            <a:off x="990599" y="1504682"/>
            <a:ext cx="10924309" cy="519399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endParaRPr lang="en-US" dirty="0" smtClean="0"/>
          </a:p>
          <a:p>
            <a:endParaRPr lang="en-US" dirty="0" smtClean="0"/>
          </a:p>
          <a:p>
            <a:pPr marL="0" indent="0">
              <a:buFont typeface="Wingdings 3" charset="2"/>
              <a:buNone/>
            </a:pPr>
            <a:endParaRPr lang="en-US" dirty="0" smtClean="0"/>
          </a:p>
          <a:p>
            <a:endParaRPr lang="en-US" dirty="0"/>
          </a:p>
        </p:txBody>
      </p:sp>
      <p:sp>
        <p:nvSpPr>
          <p:cNvPr id="6" name="Rectangle 2"/>
          <p:cNvSpPr>
            <a:spLocks noChangeArrowheads="1"/>
          </p:cNvSpPr>
          <p:nvPr/>
        </p:nvSpPr>
        <p:spPr bwMode="auto">
          <a:xfrm>
            <a:off x="0" y="90100"/>
            <a:ext cx="65" cy="276999"/>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9" name="Content Placeholder 2"/>
          <p:cNvSpPr txBox="1">
            <a:spLocks/>
          </p:cNvSpPr>
          <p:nvPr/>
        </p:nvSpPr>
        <p:spPr>
          <a:xfrm>
            <a:off x="838199" y="921827"/>
            <a:ext cx="10924309" cy="519399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buNone/>
            </a:pPr>
            <a:endParaRPr lang="en-US" dirty="0" smtClean="0"/>
          </a:p>
        </p:txBody>
      </p:sp>
      <p:sp>
        <p:nvSpPr>
          <p:cNvPr id="7" name="Content Placeholder 2"/>
          <p:cNvSpPr>
            <a:spLocks noGrp="1"/>
          </p:cNvSpPr>
          <p:nvPr>
            <p:ph idx="1"/>
          </p:nvPr>
        </p:nvSpPr>
        <p:spPr>
          <a:xfrm>
            <a:off x="838199" y="1384734"/>
            <a:ext cx="9207138" cy="3997163"/>
          </a:xfrm>
        </p:spPr>
        <p:txBody>
          <a:bodyPr>
            <a:normAutofit fontScale="92500" lnSpcReduction="10000"/>
          </a:bodyPr>
          <a:lstStyle/>
          <a:p>
            <a:r>
              <a:rPr lang="en-IN" sz="2200" b="1" dirty="0"/>
              <a:t>TOP 10 CORRELATIONS for TARGET=1</a:t>
            </a:r>
          </a:p>
          <a:p>
            <a:pPr>
              <a:buFont typeface="Wingdings" panose="05000000000000000000" pitchFamily="2" charset="2"/>
              <a:buChar char="v"/>
            </a:pPr>
            <a:r>
              <a:rPr lang="en-IN" dirty="0"/>
              <a:t>AMT_CREDIT &amp; AMT_GOODS_PRICE (0.98)</a:t>
            </a:r>
          </a:p>
          <a:p>
            <a:pPr>
              <a:buFont typeface="Wingdings" panose="05000000000000000000" pitchFamily="2" charset="2"/>
              <a:buChar char="v"/>
            </a:pPr>
            <a:r>
              <a:rPr lang="en-IN" dirty="0"/>
              <a:t>CNT_CHILDREN &amp; CNT_FAM_MEMBERS (0.89)</a:t>
            </a:r>
          </a:p>
          <a:p>
            <a:pPr>
              <a:buFont typeface="Wingdings" panose="05000000000000000000" pitchFamily="2" charset="2"/>
              <a:buChar char="v"/>
            </a:pPr>
            <a:r>
              <a:rPr lang="en-IN" dirty="0"/>
              <a:t>AMT_CREDIT &amp; AMT_ANNUITY (0.75)</a:t>
            </a:r>
          </a:p>
          <a:p>
            <a:pPr>
              <a:buFont typeface="Wingdings" panose="05000000000000000000" pitchFamily="2" charset="2"/>
              <a:buChar char="v"/>
            </a:pPr>
            <a:r>
              <a:rPr lang="en-IN" dirty="0"/>
              <a:t>AMT_GOODS_PRICE &amp; AMT_ANNUITY (0.75)</a:t>
            </a:r>
          </a:p>
          <a:p>
            <a:pPr>
              <a:buFont typeface="Wingdings" panose="05000000000000000000" pitchFamily="2" charset="2"/>
              <a:buChar char="v"/>
            </a:pPr>
            <a:r>
              <a:rPr lang="en-IN" dirty="0" err="1"/>
              <a:t>Prev</a:t>
            </a:r>
            <a:r>
              <a:rPr lang="en-IN" dirty="0"/>
              <a:t> </a:t>
            </a:r>
            <a:r>
              <a:rPr lang="en-IN" dirty="0" err="1"/>
              <a:t>Apps.NAME_CONTRACT_STATUS</a:t>
            </a:r>
            <a:r>
              <a:rPr lang="en-IN" dirty="0"/>
              <a:t>=Refused &amp; </a:t>
            </a:r>
            <a:r>
              <a:rPr lang="en-IN" dirty="0" err="1"/>
              <a:t>Tota</a:t>
            </a:r>
            <a:r>
              <a:rPr lang="en-IN" dirty="0"/>
              <a:t> </a:t>
            </a:r>
            <a:r>
              <a:rPr lang="en-IN" dirty="0" err="1"/>
              <a:t>Prev</a:t>
            </a:r>
            <a:r>
              <a:rPr lang="en-IN" dirty="0"/>
              <a:t> Apps (0.74)</a:t>
            </a:r>
          </a:p>
          <a:p>
            <a:pPr>
              <a:buFont typeface="Wingdings" panose="05000000000000000000" pitchFamily="2" charset="2"/>
              <a:buChar char="v"/>
            </a:pPr>
            <a:r>
              <a:rPr lang="en-IN" dirty="0" err="1"/>
              <a:t>Prev</a:t>
            </a:r>
            <a:r>
              <a:rPr lang="en-IN" dirty="0"/>
              <a:t> </a:t>
            </a:r>
            <a:r>
              <a:rPr lang="en-IN" dirty="0" err="1"/>
              <a:t>Apps.NAME_CONTRACT_STATUS</a:t>
            </a:r>
            <a:r>
              <a:rPr lang="en-IN" dirty="0"/>
              <a:t>=Approved &amp; </a:t>
            </a:r>
            <a:r>
              <a:rPr lang="en-IN" dirty="0" err="1"/>
              <a:t>Tota</a:t>
            </a:r>
            <a:r>
              <a:rPr lang="en-IN" dirty="0"/>
              <a:t> </a:t>
            </a:r>
            <a:r>
              <a:rPr lang="en-IN" dirty="0" err="1"/>
              <a:t>Prev</a:t>
            </a:r>
            <a:r>
              <a:rPr lang="en-IN" dirty="0"/>
              <a:t> Apps (0.71)</a:t>
            </a:r>
          </a:p>
          <a:p>
            <a:pPr>
              <a:buFont typeface="Wingdings" panose="05000000000000000000" pitchFamily="2" charset="2"/>
              <a:buChar char="v"/>
            </a:pPr>
            <a:r>
              <a:rPr lang="en-IN" dirty="0" err="1"/>
              <a:t>Prev</a:t>
            </a:r>
            <a:r>
              <a:rPr lang="en-IN" dirty="0"/>
              <a:t> </a:t>
            </a:r>
            <a:r>
              <a:rPr lang="en-IN" dirty="0" err="1"/>
              <a:t>Apps.NAME_CONTRACT_STATUS</a:t>
            </a:r>
            <a:r>
              <a:rPr lang="en-IN" dirty="0"/>
              <a:t>=</a:t>
            </a:r>
            <a:r>
              <a:rPr lang="en-IN" dirty="0" err="1"/>
              <a:t>Canceled</a:t>
            </a:r>
            <a:r>
              <a:rPr lang="en-IN" dirty="0"/>
              <a:t> &amp; </a:t>
            </a:r>
            <a:r>
              <a:rPr lang="en-IN" dirty="0" err="1"/>
              <a:t>Tota</a:t>
            </a:r>
            <a:r>
              <a:rPr lang="en-IN" dirty="0"/>
              <a:t> </a:t>
            </a:r>
            <a:r>
              <a:rPr lang="en-IN" dirty="0" err="1"/>
              <a:t>Prev</a:t>
            </a:r>
            <a:r>
              <a:rPr lang="en-IN" dirty="0"/>
              <a:t> Apps (0.67)</a:t>
            </a:r>
          </a:p>
          <a:p>
            <a:pPr>
              <a:buFont typeface="Wingdings" panose="05000000000000000000" pitchFamily="2" charset="2"/>
              <a:buChar char="v"/>
            </a:pPr>
            <a:r>
              <a:rPr lang="en-IN" dirty="0"/>
              <a:t>ENQUIRES_CREDIT_BUREAU &amp; </a:t>
            </a:r>
            <a:r>
              <a:rPr lang="en-IN" dirty="0" err="1"/>
              <a:t>Tota</a:t>
            </a:r>
            <a:r>
              <a:rPr lang="en-IN" dirty="0"/>
              <a:t> </a:t>
            </a:r>
            <a:r>
              <a:rPr lang="en-IN" dirty="0" err="1"/>
              <a:t>Prev</a:t>
            </a:r>
            <a:r>
              <a:rPr lang="en-IN" dirty="0"/>
              <a:t> Apps (0.51)</a:t>
            </a:r>
          </a:p>
          <a:p>
            <a:pPr>
              <a:buFont typeface="Wingdings" panose="05000000000000000000" pitchFamily="2" charset="2"/>
              <a:buChar char="v"/>
            </a:pPr>
            <a:r>
              <a:rPr lang="en-IN" dirty="0"/>
              <a:t>DEBT-TO-INCOME &amp; AMT_ANNUITY (0.49)</a:t>
            </a:r>
          </a:p>
          <a:p>
            <a:pPr>
              <a:buFont typeface="Wingdings" panose="05000000000000000000" pitchFamily="2" charset="2"/>
              <a:buChar char="v"/>
            </a:pPr>
            <a:r>
              <a:rPr lang="en-IN" dirty="0" err="1"/>
              <a:t>Prev</a:t>
            </a:r>
            <a:r>
              <a:rPr lang="en-IN" dirty="0"/>
              <a:t> </a:t>
            </a:r>
            <a:r>
              <a:rPr lang="en-IN" dirty="0" err="1"/>
              <a:t>Apps.NAME_CONTRACT_STATUS</a:t>
            </a:r>
            <a:r>
              <a:rPr lang="en-IN" dirty="0"/>
              <a:t>=</a:t>
            </a:r>
            <a:r>
              <a:rPr lang="en-IN" dirty="0" err="1"/>
              <a:t>Canceled</a:t>
            </a:r>
            <a:r>
              <a:rPr lang="en-IN" dirty="0"/>
              <a:t> &amp; ENQUIRES_CREDIT_BUREAU (0.47)</a:t>
            </a:r>
          </a:p>
          <a:p>
            <a:pPr>
              <a:buFont typeface="Wingdings" panose="05000000000000000000" pitchFamily="2" charset="2"/>
              <a:buChar char="v"/>
            </a:pPr>
            <a:endParaRPr lang="en-IN" dirty="0"/>
          </a:p>
        </p:txBody>
      </p:sp>
    </p:spTree>
    <p:extLst>
      <p:ext uri="{BB962C8B-B14F-4D97-AF65-F5344CB8AC3E}">
        <p14:creationId xmlns:p14="http://schemas.microsoft.com/office/powerpoint/2010/main" val="12173597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3617" y="365126"/>
            <a:ext cx="10515600" cy="806852"/>
          </a:xfrm>
        </p:spPr>
        <p:txBody>
          <a:bodyPr/>
          <a:lstStyle/>
          <a:p>
            <a:pPr algn="ctr"/>
            <a:r>
              <a:rPr lang="en-US" dirty="0" smtClean="0"/>
              <a:t>DATA IMBALANCE</a:t>
            </a:r>
            <a:endParaRPr lang="en-US" dirty="0"/>
          </a:p>
        </p:txBody>
      </p:sp>
      <p:sp>
        <p:nvSpPr>
          <p:cNvPr id="3" name="Content Placeholder 2"/>
          <p:cNvSpPr>
            <a:spLocks noGrp="1"/>
          </p:cNvSpPr>
          <p:nvPr>
            <p:ph idx="1"/>
          </p:nvPr>
        </p:nvSpPr>
        <p:spPr>
          <a:xfrm>
            <a:off x="838199" y="1352282"/>
            <a:ext cx="10924309" cy="5193991"/>
          </a:xfrm>
        </p:spPr>
        <p:txBody>
          <a:bodyPr>
            <a:normAutofit/>
          </a:bodyPr>
          <a:lstStyle/>
          <a:p>
            <a:endParaRPr lang="en-US" dirty="0" smtClean="0"/>
          </a:p>
          <a:p>
            <a:pPr marL="0" indent="0">
              <a:buNone/>
            </a:pPr>
            <a:endParaRPr lang="en-US" dirty="0" smtClean="0"/>
          </a:p>
          <a:p>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763317712"/>
              </p:ext>
            </p:extLst>
          </p:nvPr>
        </p:nvGraphicFramePr>
        <p:xfrm>
          <a:off x="3678480" y="1352282"/>
          <a:ext cx="3345873" cy="1325880"/>
        </p:xfrm>
        <a:graphic>
          <a:graphicData uri="http://schemas.openxmlformats.org/drawingml/2006/table">
            <a:tbl>
              <a:tblPr/>
              <a:tblGrid>
                <a:gridCol w="768927">
                  <a:extLst>
                    <a:ext uri="{9D8B030D-6E8A-4147-A177-3AD203B41FA5}">
                      <a16:colId xmlns:a16="http://schemas.microsoft.com/office/drawing/2014/main" val="4192112804"/>
                    </a:ext>
                  </a:extLst>
                </a:gridCol>
                <a:gridCol w="914400">
                  <a:extLst>
                    <a:ext uri="{9D8B030D-6E8A-4147-A177-3AD203B41FA5}">
                      <a16:colId xmlns:a16="http://schemas.microsoft.com/office/drawing/2014/main" val="2374981597"/>
                    </a:ext>
                  </a:extLst>
                </a:gridCol>
                <a:gridCol w="989027">
                  <a:extLst>
                    <a:ext uri="{9D8B030D-6E8A-4147-A177-3AD203B41FA5}">
                      <a16:colId xmlns:a16="http://schemas.microsoft.com/office/drawing/2014/main" val="4049646582"/>
                    </a:ext>
                  </a:extLst>
                </a:gridCol>
                <a:gridCol w="673519">
                  <a:extLst>
                    <a:ext uri="{9D8B030D-6E8A-4147-A177-3AD203B41FA5}">
                      <a16:colId xmlns:a16="http://schemas.microsoft.com/office/drawing/2014/main" val="2440919271"/>
                    </a:ext>
                  </a:extLst>
                </a:gridCol>
              </a:tblGrid>
              <a:tr h="477934">
                <a:tc>
                  <a:txBody>
                    <a:bodyPr/>
                    <a:lstStyle/>
                    <a:p>
                      <a:endParaRPr lang="en-IN"/>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IN" b="1" dirty="0">
                          <a:effectLst/>
                        </a:rPr>
                        <a:t/>
                      </a:r>
                      <a:br>
                        <a:rPr lang="en-IN" b="1" dirty="0">
                          <a:effectLst/>
                        </a:rPr>
                      </a:br>
                      <a:r>
                        <a:rPr lang="en-IN" b="1" dirty="0">
                          <a:effectLst/>
                        </a:rPr>
                        <a:t>TARGET</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IN" b="1" dirty="0">
                          <a:effectLst/>
                        </a:rPr>
                        <a:t>Count</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IN" b="1" dirty="0">
                          <a:effectLst/>
                        </a:rPr>
                        <a:t>%</a:t>
                      </a:r>
                    </a:p>
                  </a:txBody>
                  <a:tcPr marL="38100" marR="38100" marT="38100" marB="38100" anchor="ctr">
                    <a:lnL w="9525" cap="flat" cmpd="sng" algn="ctr">
                      <a:solidFill>
                        <a:srgbClr val="000000"/>
                      </a:solidFill>
                      <a:prstDash val="solid"/>
                      <a:round/>
                      <a:headEnd type="none" w="med" len="med"/>
                      <a:tailEnd type="none" w="med" len="med"/>
                    </a:lnL>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13640990"/>
                  </a:ext>
                </a:extLst>
              </a:tr>
              <a:tr h="268109">
                <a:tc>
                  <a:txBody>
                    <a:bodyPr/>
                    <a:lstStyle/>
                    <a:p>
                      <a:pPr algn="l" fontAlgn="ctr"/>
                      <a:r>
                        <a:rPr lang="en-IN" b="1">
                          <a:effectLst/>
                        </a:rPr>
                        <a:t>0</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IN">
                          <a:effectLst/>
                        </a:rPr>
                        <a:t>0</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IN">
                          <a:effectLst/>
                        </a:rPr>
                        <a:t>282686</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IN">
                          <a:effectLst/>
                        </a:rPr>
                        <a:t>91.93</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046393733"/>
                  </a:ext>
                </a:extLst>
              </a:tr>
              <a:tr h="268109">
                <a:tc>
                  <a:txBody>
                    <a:bodyPr/>
                    <a:lstStyle/>
                    <a:p>
                      <a:pPr algn="l" fontAlgn="ctr"/>
                      <a:r>
                        <a:rPr lang="en-IN" b="1">
                          <a:effectLst/>
                        </a:rPr>
                        <a:t>1</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IN">
                          <a:effectLst/>
                        </a:rPr>
                        <a:t>1</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IN">
                          <a:effectLst/>
                        </a:rPr>
                        <a:t>24825</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IN" dirty="0">
                          <a:effectLst/>
                        </a:rPr>
                        <a:t>8.07</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569270253"/>
                  </a:ext>
                </a:extLst>
              </a:tr>
            </a:tbl>
          </a:graphicData>
        </a:graphic>
      </p:graphicFrame>
      <p:sp>
        <p:nvSpPr>
          <p:cNvPr id="5" name="Content Placeholder 2"/>
          <p:cNvSpPr txBox="1">
            <a:spLocks/>
          </p:cNvSpPr>
          <p:nvPr/>
        </p:nvSpPr>
        <p:spPr>
          <a:xfrm>
            <a:off x="990599" y="3262745"/>
            <a:ext cx="10924309" cy="3435928"/>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sz="2200" dirty="0" smtClean="0"/>
              <a:t>This suggests that the clients with payment difficulties are much less as compared to the clients without payment difficulties.</a:t>
            </a:r>
          </a:p>
          <a:p>
            <a:r>
              <a:rPr lang="en-US" sz="2200" dirty="0" smtClean="0"/>
              <a:t>To avoid the same, analysis needs to be done as percentages </a:t>
            </a:r>
          </a:p>
          <a:p>
            <a:endParaRPr lang="en-US" dirty="0" smtClean="0"/>
          </a:p>
          <a:p>
            <a:pPr marL="0" indent="0">
              <a:buFont typeface="Wingdings 3" charset="2"/>
              <a:buNone/>
            </a:pPr>
            <a:endParaRPr lang="en-US" dirty="0" smtClean="0"/>
          </a:p>
          <a:p>
            <a:endParaRPr lang="en-US" dirty="0"/>
          </a:p>
        </p:txBody>
      </p:sp>
    </p:spTree>
    <p:extLst>
      <p:ext uri="{BB962C8B-B14F-4D97-AF65-F5344CB8AC3E}">
        <p14:creationId xmlns:p14="http://schemas.microsoft.com/office/powerpoint/2010/main" val="168673533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6290" y="228599"/>
            <a:ext cx="10515600" cy="806852"/>
          </a:xfrm>
        </p:spPr>
        <p:txBody>
          <a:bodyPr>
            <a:normAutofit/>
          </a:bodyPr>
          <a:lstStyle/>
          <a:p>
            <a:pPr algn="ctr"/>
            <a:r>
              <a:rPr lang="en-US" dirty="0" smtClean="0"/>
              <a:t>CLIENT DETAILS</a:t>
            </a:r>
            <a:endParaRPr lang="en-US" dirty="0"/>
          </a:p>
        </p:txBody>
      </p:sp>
      <p:sp>
        <p:nvSpPr>
          <p:cNvPr id="5" name="Content Placeholder 2"/>
          <p:cNvSpPr txBox="1">
            <a:spLocks/>
          </p:cNvSpPr>
          <p:nvPr/>
        </p:nvSpPr>
        <p:spPr>
          <a:xfrm>
            <a:off x="990599" y="1504682"/>
            <a:ext cx="10924309" cy="519399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endParaRPr lang="en-US" dirty="0" smtClean="0"/>
          </a:p>
          <a:p>
            <a:endParaRPr lang="en-US" dirty="0" smtClean="0"/>
          </a:p>
          <a:p>
            <a:pPr marL="0" indent="0">
              <a:buFont typeface="Wingdings 3" charset="2"/>
              <a:buNone/>
            </a:pPr>
            <a:endParaRPr lang="en-US" dirty="0" smtClean="0"/>
          </a:p>
          <a:p>
            <a:endParaRPr lang="en-US" dirty="0"/>
          </a:p>
        </p:txBody>
      </p:sp>
      <p:sp>
        <p:nvSpPr>
          <p:cNvPr id="6" name="Rectangle 2"/>
          <p:cNvSpPr>
            <a:spLocks noChangeArrowheads="1"/>
          </p:cNvSpPr>
          <p:nvPr/>
        </p:nvSpPr>
        <p:spPr bwMode="auto">
          <a:xfrm>
            <a:off x="0" y="90100"/>
            <a:ext cx="65" cy="276999"/>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9" name="Content Placeholder 2"/>
          <p:cNvSpPr txBox="1">
            <a:spLocks/>
          </p:cNvSpPr>
          <p:nvPr/>
        </p:nvSpPr>
        <p:spPr>
          <a:xfrm>
            <a:off x="838199" y="921827"/>
            <a:ext cx="10924309" cy="519399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buNone/>
            </a:pPr>
            <a:endParaRPr lang="en-US" dirty="0" smtClean="0"/>
          </a:p>
        </p:txBody>
      </p:sp>
      <p:sp>
        <p:nvSpPr>
          <p:cNvPr id="7" name="Content Placeholder 2"/>
          <p:cNvSpPr>
            <a:spLocks noGrp="1"/>
          </p:cNvSpPr>
          <p:nvPr>
            <p:ph idx="1"/>
          </p:nvPr>
        </p:nvSpPr>
        <p:spPr>
          <a:xfrm>
            <a:off x="838199" y="1384734"/>
            <a:ext cx="10121538" cy="4571929"/>
          </a:xfrm>
        </p:spPr>
        <p:txBody>
          <a:bodyPr>
            <a:normAutofit/>
          </a:bodyPr>
          <a:lstStyle/>
          <a:p>
            <a:r>
              <a:rPr lang="en-GB" sz="2200" b="1" dirty="0"/>
              <a:t>Majority of the clients are in</a:t>
            </a:r>
            <a:endParaRPr lang="en-GB" sz="2200" b="1" dirty="0" smtClean="0"/>
          </a:p>
          <a:p>
            <a:pPr>
              <a:buFont typeface="Wingdings" panose="05000000000000000000" pitchFamily="2" charset="2"/>
              <a:buChar char="v"/>
            </a:pPr>
            <a:r>
              <a:rPr lang="en-GB" dirty="0" smtClean="0"/>
              <a:t>HOUSING_TYPE- </a:t>
            </a:r>
            <a:r>
              <a:rPr lang="en-GB" dirty="0"/>
              <a:t>House/Apartment</a:t>
            </a:r>
          </a:p>
          <a:p>
            <a:pPr>
              <a:buFont typeface="Wingdings" panose="05000000000000000000" pitchFamily="2" charset="2"/>
              <a:buChar char="v"/>
            </a:pPr>
            <a:r>
              <a:rPr lang="en-GB" dirty="0"/>
              <a:t>NAME_FAMILY_STATUS - Married</a:t>
            </a:r>
          </a:p>
          <a:p>
            <a:pPr>
              <a:buFont typeface="Wingdings" panose="05000000000000000000" pitchFamily="2" charset="2"/>
              <a:buChar char="v"/>
            </a:pPr>
            <a:r>
              <a:rPr lang="en-GB" dirty="0"/>
              <a:t>CNT_FAM_MEMBERS = 2</a:t>
            </a:r>
          </a:p>
          <a:p>
            <a:pPr>
              <a:buFont typeface="Wingdings" panose="05000000000000000000" pitchFamily="2" charset="2"/>
              <a:buChar char="v"/>
            </a:pPr>
            <a:r>
              <a:rPr lang="en-GB" dirty="0"/>
              <a:t>CNT_CHILDREN = 0</a:t>
            </a:r>
          </a:p>
          <a:p>
            <a:pPr>
              <a:buFont typeface="Wingdings" panose="05000000000000000000" pitchFamily="2" charset="2"/>
              <a:buChar char="v"/>
            </a:pPr>
            <a:r>
              <a:rPr lang="en-GB" dirty="0"/>
              <a:t>Age: 30-40</a:t>
            </a:r>
          </a:p>
          <a:p>
            <a:pPr>
              <a:buFont typeface="Wingdings" panose="05000000000000000000" pitchFamily="2" charset="2"/>
              <a:buChar char="v"/>
            </a:pPr>
            <a:r>
              <a:rPr lang="en-GB" dirty="0"/>
              <a:t>Female</a:t>
            </a:r>
          </a:p>
          <a:p>
            <a:pPr>
              <a:buFont typeface="Wingdings" panose="05000000000000000000" pitchFamily="2" charset="2"/>
              <a:buChar char="v"/>
            </a:pPr>
            <a:r>
              <a:rPr lang="en-GB" dirty="0"/>
              <a:t>REGION_RATING_CLIENT = 2</a:t>
            </a:r>
          </a:p>
          <a:p>
            <a:pPr>
              <a:buFont typeface="Wingdings" panose="05000000000000000000" pitchFamily="2" charset="2"/>
              <a:buChar char="v"/>
            </a:pPr>
            <a:r>
              <a:rPr lang="en-GB" dirty="0"/>
              <a:t>Who apply around midnight.</a:t>
            </a:r>
          </a:p>
          <a:p>
            <a:pPr>
              <a:buFont typeface="Wingdings" panose="05000000000000000000" pitchFamily="2" charset="2"/>
              <a:buChar char="v"/>
            </a:pPr>
            <a:endParaRPr lang="en-IN" dirty="0"/>
          </a:p>
        </p:txBody>
      </p:sp>
    </p:spTree>
    <p:extLst>
      <p:ext uri="{BB962C8B-B14F-4D97-AF65-F5344CB8AC3E}">
        <p14:creationId xmlns:p14="http://schemas.microsoft.com/office/powerpoint/2010/main" val="18843383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6290" y="228599"/>
            <a:ext cx="10515600" cy="806852"/>
          </a:xfrm>
        </p:spPr>
        <p:txBody>
          <a:bodyPr>
            <a:normAutofit/>
          </a:bodyPr>
          <a:lstStyle/>
          <a:p>
            <a:pPr algn="ctr"/>
            <a:r>
              <a:rPr lang="en-US" dirty="0" smtClean="0"/>
              <a:t>FINAL RECOMMENDATIONS</a:t>
            </a:r>
            <a:endParaRPr lang="en-US" dirty="0"/>
          </a:p>
        </p:txBody>
      </p:sp>
      <p:sp>
        <p:nvSpPr>
          <p:cNvPr id="5" name="Content Placeholder 2"/>
          <p:cNvSpPr txBox="1">
            <a:spLocks/>
          </p:cNvSpPr>
          <p:nvPr/>
        </p:nvSpPr>
        <p:spPr>
          <a:xfrm>
            <a:off x="990599" y="1504682"/>
            <a:ext cx="10924309" cy="519399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endParaRPr lang="en-US" dirty="0" smtClean="0"/>
          </a:p>
          <a:p>
            <a:endParaRPr lang="en-US" dirty="0" smtClean="0"/>
          </a:p>
          <a:p>
            <a:pPr marL="0" indent="0">
              <a:buFont typeface="Wingdings 3" charset="2"/>
              <a:buNone/>
            </a:pPr>
            <a:endParaRPr lang="en-US" dirty="0" smtClean="0"/>
          </a:p>
          <a:p>
            <a:endParaRPr lang="en-US" dirty="0"/>
          </a:p>
        </p:txBody>
      </p:sp>
      <p:sp>
        <p:nvSpPr>
          <p:cNvPr id="6" name="Rectangle 2"/>
          <p:cNvSpPr>
            <a:spLocks noChangeArrowheads="1"/>
          </p:cNvSpPr>
          <p:nvPr/>
        </p:nvSpPr>
        <p:spPr bwMode="auto">
          <a:xfrm>
            <a:off x="0" y="90100"/>
            <a:ext cx="65" cy="276999"/>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9" name="Content Placeholder 2"/>
          <p:cNvSpPr txBox="1">
            <a:spLocks/>
          </p:cNvSpPr>
          <p:nvPr/>
        </p:nvSpPr>
        <p:spPr>
          <a:xfrm>
            <a:off x="838199" y="921827"/>
            <a:ext cx="10924309" cy="519399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buNone/>
            </a:pPr>
            <a:endParaRPr lang="en-US" dirty="0" smtClean="0"/>
          </a:p>
        </p:txBody>
      </p:sp>
      <p:sp>
        <p:nvSpPr>
          <p:cNvPr id="7" name="Content Placeholder 2"/>
          <p:cNvSpPr>
            <a:spLocks noGrp="1"/>
          </p:cNvSpPr>
          <p:nvPr>
            <p:ph idx="1"/>
          </p:nvPr>
        </p:nvSpPr>
        <p:spPr>
          <a:xfrm>
            <a:off x="838199" y="1384734"/>
            <a:ext cx="10121538" cy="4571929"/>
          </a:xfrm>
        </p:spPr>
        <p:txBody>
          <a:bodyPr>
            <a:normAutofit lnSpcReduction="10000"/>
          </a:bodyPr>
          <a:lstStyle/>
          <a:p>
            <a:r>
              <a:rPr lang="en-GB" dirty="0"/>
              <a:t>More percentage of male clients have difficulties in paying | Male Clients | Female clients|</a:t>
            </a:r>
          </a:p>
          <a:p>
            <a:r>
              <a:rPr lang="en-GB" dirty="0"/>
              <a:t>Lesser age, more difficulty in paying | Younger Clients | Older clients|</a:t>
            </a:r>
          </a:p>
          <a:p>
            <a:r>
              <a:rPr lang="en-GB" dirty="0"/>
              <a:t>With increase in number of kids, the ability to pay decreases.| More children | Less children |</a:t>
            </a:r>
          </a:p>
          <a:p>
            <a:r>
              <a:rPr lang="en-GB" dirty="0"/>
              <a:t>With increase in number of family members, the ability to pay decreases | Larger family size | Smaller family size |</a:t>
            </a:r>
          </a:p>
          <a:p>
            <a:r>
              <a:rPr lang="en-GB" dirty="0"/>
              <a:t>Clients in Rented apartment or staying at parents house have difficulties in paying off | | |</a:t>
            </a:r>
          </a:p>
          <a:p>
            <a:r>
              <a:rPr lang="en-GB" dirty="0"/>
              <a:t>Higher the region, the clients find it more difficult to pay. Clients from regions 3 have difficulty in paying off | Higher Region category | Lower Region category |</a:t>
            </a:r>
          </a:p>
          <a:p>
            <a:r>
              <a:rPr lang="en-GB" dirty="0"/>
              <a:t>Clients with higher percentage of defaulters in social circle | Clients with lesser %age of defaulters in social circle |</a:t>
            </a:r>
          </a:p>
          <a:p>
            <a:r>
              <a:rPr lang="en-GB" dirty="0"/>
              <a:t>With increase in education, the ability to pay increases. | Clients with lesser education | Clients with higher education |</a:t>
            </a:r>
          </a:p>
          <a:p>
            <a:r>
              <a:rPr lang="en-GB" dirty="0"/>
              <a:t>Working | Pensioner, State Servant | -Transport Type 3 | Bank |</a:t>
            </a:r>
          </a:p>
          <a:p>
            <a:pPr>
              <a:buFont typeface="Wingdings" panose="05000000000000000000" pitchFamily="2" charset="2"/>
              <a:buChar char="v"/>
            </a:pPr>
            <a:endParaRPr lang="en-IN" dirty="0"/>
          </a:p>
        </p:txBody>
      </p:sp>
    </p:spTree>
    <p:extLst>
      <p:ext uri="{BB962C8B-B14F-4D97-AF65-F5344CB8AC3E}">
        <p14:creationId xmlns:p14="http://schemas.microsoft.com/office/powerpoint/2010/main" val="297550924"/>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1978</TotalTime>
  <Words>3038</Words>
  <Application>Microsoft Office PowerPoint</Application>
  <PresentationFormat>Widescreen</PresentationFormat>
  <Paragraphs>746</Paragraphs>
  <Slides>91</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91</vt:i4>
      </vt:variant>
    </vt:vector>
  </HeadingPairs>
  <TitlesOfParts>
    <vt:vector size="97" baseType="lpstr">
      <vt:lpstr>Arial</vt:lpstr>
      <vt:lpstr>Calibri</vt:lpstr>
      <vt:lpstr>Trebuchet MS</vt:lpstr>
      <vt:lpstr>Wingdings</vt:lpstr>
      <vt:lpstr>Wingdings 3</vt:lpstr>
      <vt:lpstr>Facet</vt:lpstr>
      <vt:lpstr>CREDIT EDA CASE STUDY</vt:lpstr>
      <vt:lpstr>DATA OVERVIEW</vt:lpstr>
      <vt:lpstr>PROBLEM STATEMENT</vt:lpstr>
      <vt:lpstr>BASIS OF MAKING DECISION – THE 5 C MODEL</vt:lpstr>
      <vt:lpstr>RESULT OF APPLICATION STATUS</vt:lpstr>
      <vt:lpstr>EDA – BASIC STUDY OF DATA AT HAND</vt:lpstr>
      <vt:lpstr>DIVISION OF COLUMNS INTO LOGICAL GROUPS</vt:lpstr>
      <vt:lpstr>DIVISION OF COLUMNS AS PER 5 C MODEL</vt:lpstr>
      <vt:lpstr>DATA IMBALANCE</vt:lpstr>
      <vt:lpstr>HANDLING OF MISSING DATA</vt:lpstr>
      <vt:lpstr>STRATEGY FOR DATA ANALYSIS</vt:lpstr>
      <vt:lpstr>DEMOGRAPHIC - PERSONAL</vt:lpstr>
      <vt:lpstr>       HANDLING MISSING DATA – DEMOGRAPHIC PERSONAL</vt:lpstr>
      <vt:lpstr>       HANDLING OUTLIERS– DEMOGRAPHIC PERSONAL</vt:lpstr>
      <vt:lpstr>       PLOT – AGE- DEMOGRAPHIC PERSONAL</vt:lpstr>
      <vt:lpstr> PLOT – CHILDREN CNT- DEMOGRAPHIC PERSONAL</vt:lpstr>
      <vt:lpstr>       PLOT – FAMILY MEMBER CNT– DEMOGRAPHIC PERSONAL</vt:lpstr>
      <vt:lpstr>       PLOT – RELATIVE POPULATION - DEMOGRAPHIC PERSONAL</vt:lpstr>
      <vt:lpstr>       UNIVARIATE ANALYSIS - REGION RATING </vt:lpstr>
      <vt:lpstr>        UNIVARIATE ANALYSIS - GENDER</vt:lpstr>
      <vt:lpstr>       UNIVARIATE ANALYSIS- AGE</vt:lpstr>
      <vt:lpstr>       UNIVARIATE ANALYSIS- HOUSING TYPE</vt:lpstr>
      <vt:lpstr>       UNIVARIATE ANALYSIS- FAMILY STATUS</vt:lpstr>
      <vt:lpstr>       UNIVARIATE ANALYSIS- CHILDREN COUNT</vt:lpstr>
      <vt:lpstr>       CORELATION –HEAT MAP</vt:lpstr>
      <vt:lpstr>       CORELATION – PAIR PLOT</vt:lpstr>
      <vt:lpstr>       OVERALL OBSERVATIONS</vt:lpstr>
      <vt:lpstr>DEMOGRAPHIC - PROFESSIONAL</vt:lpstr>
      <vt:lpstr>DEMOGRAPHIC – MISSING VALUES</vt:lpstr>
      <vt:lpstr>       UNIVARIATE ANALYSIS-EDUCATION TYPE</vt:lpstr>
      <vt:lpstr>       UNIVARIATE ANALYSIS-ORGANIZATION TYPE</vt:lpstr>
      <vt:lpstr>       UNIVARIATE ANALYSIS-INCOME TYPE</vt:lpstr>
      <vt:lpstr>       OVERALL OBSERVATIONS</vt:lpstr>
      <vt:lpstr>CHARACTER- CREDIT WORTHINESS</vt:lpstr>
      <vt:lpstr>Credit history: a borrower's reputation or track record for repaying debts </vt:lpstr>
      <vt:lpstr>ANALYSIS OF APPLICATIONS</vt:lpstr>
      <vt:lpstr>ANALYSIS OF APPLICATIONS</vt:lpstr>
      <vt:lpstr>UNIVARIATE ANALYSIS – PREVIOUS APPLICATIONS</vt:lpstr>
      <vt:lpstr>UNIVARIATE ANALYSIS – PREVIOUS APPLICATIONS</vt:lpstr>
      <vt:lpstr>UNIVARIATE ANALYSIS – NAME CONTRACT STATUS</vt:lpstr>
      <vt:lpstr>CALLS TO CREDIT BUREAU</vt:lpstr>
      <vt:lpstr>BOX PLOT – GROUPED BY TARGET</vt:lpstr>
      <vt:lpstr>BOX PLOT – GROUPED BY TARGET</vt:lpstr>
      <vt:lpstr>BARPLOT – ENQUIRIES_CREDIT_BUREAU</vt:lpstr>
      <vt:lpstr>BARPLOT – ENQUIRIES_CREDIT_BUREAU</vt:lpstr>
      <vt:lpstr>SOCIAL CIRCLE</vt:lpstr>
      <vt:lpstr>BARPLOT – SOCIAL CIRCLE</vt:lpstr>
      <vt:lpstr>OVERALL OBSERVATIONS - SOCIAL CIRCLE</vt:lpstr>
      <vt:lpstr>CAPACITY</vt:lpstr>
      <vt:lpstr>CAPACITY</vt:lpstr>
      <vt:lpstr>BOX PLOT - AMOUNT INCOME</vt:lpstr>
      <vt:lpstr>BOX PLOT - AMOUNT INCOME</vt:lpstr>
      <vt:lpstr>AMOUNT INCOME - BINNING</vt:lpstr>
      <vt:lpstr>BOX PLOT - AMOUNT INCOME</vt:lpstr>
      <vt:lpstr>AMOUNT INCOME – BINNING INTO INCOME GROUPS</vt:lpstr>
      <vt:lpstr>BOX PLOT – INCOME GROUPS</vt:lpstr>
      <vt:lpstr>BOX PLOT – AFTER REMOVAL OF OUTLIERS IN INCOME</vt:lpstr>
      <vt:lpstr>CORRELATION – INCOME/GOODS/CREDIT/ANNUITY </vt:lpstr>
      <vt:lpstr>CORRELATION – OBSERVATIONS</vt:lpstr>
      <vt:lpstr>DEBT TO INCOME</vt:lpstr>
      <vt:lpstr>PLOT – Income vs Credit/Goods Price Goods price vs Credit</vt:lpstr>
      <vt:lpstr>BOXPLOT – AMOUNT CREDIT</vt:lpstr>
      <vt:lpstr>BOXPLOT – AMOUNT ANNUITY</vt:lpstr>
      <vt:lpstr>BOXPLOT – GOODS PRICE</vt:lpstr>
      <vt:lpstr>OVERALL OBSERVATIONS – DEBT TO INCOME</vt:lpstr>
      <vt:lpstr>CAPITAL</vt:lpstr>
      <vt:lpstr>PLOT – OWN CAR</vt:lpstr>
      <vt:lpstr>PLOT – OWN REALITY</vt:lpstr>
      <vt:lpstr>APPLICATION</vt:lpstr>
      <vt:lpstr>BOX PLOT – GROUPED BY TARGET - YEARS REGISTRATION</vt:lpstr>
      <vt:lpstr>BOX PLOT – GROUPED BY TARGET - YEARS ID PUBLISH</vt:lpstr>
      <vt:lpstr>PLOT – HOME PHONE DETAILS</vt:lpstr>
      <vt:lpstr>PLOT – WORK PHONE DETAILS</vt:lpstr>
      <vt:lpstr>PLOT – NAME SUITE TYPE</vt:lpstr>
      <vt:lpstr>PLOT – MOBILE REACHABILITY</vt:lpstr>
      <vt:lpstr>PLOT – DID CLIENT PROVIDE MOBILE NUMBER</vt:lpstr>
      <vt:lpstr>PLOT – IF PERMANENT ADDRESS DOES NOT MATCH WORK ADDRESS</vt:lpstr>
      <vt:lpstr>PLOT – DID CLIENT PROVIDE EMAIL ADDRESS</vt:lpstr>
      <vt:lpstr>PLOT – WEEKDAY ON WHICH APPLICATION STARTED</vt:lpstr>
      <vt:lpstr>PLOT – WHICH HOUR APPLICATION STARTED</vt:lpstr>
      <vt:lpstr>PLOT – IF PERMANENT ADDRESS DOES NOT MATCH LIVING ADDRESS</vt:lpstr>
      <vt:lpstr>PLOT – IF PERMANENT ADDRESS DOES NOT CONTACT ADDRESS</vt:lpstr>
      <vt:lpstr>PLOT – IF CONTACT ADDRESS DOES NOT MATCH WORK ADDRESS</vt:lpstr>
      <vt:lpstr>PLOT – IF PERMANENT ADDRESS DOES NOT WORK ADDRESS</vt:lpstr>
      <vt:lpstr>PLOT – IF PERMANENT ADDRESS DOES NOT WORK ADDRESS</vt:lpstr>
      <vt:lpstr>PLOT – IF CONTACT ADDRESS DOES NOT MATCH WORK ADDRESS</vt:lpstr>
      <vt:lpstr>CORELATIONS – ALL NUMERICAL</vt:lpstr>
      <vt:lpstr>PAIR PLOT – ALL NUMERICAL</vt:lpstr>
      <vt:lpstr>TOP 10 CORELATIONS</vt:lpstr>
      <vt:lpstr>CLIENT DETAILS</vt:lpstr>
      <vt:lpstr>FINAL RECOMMENDATIONS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CREDIT EDA CASE STUDY</dc:title>
  <dc:creator>patel dishant</dc:creator>
  <cp:lastModifiedBy>Windows User</cp:lastModifiedBy>
  <cp:revision>90</cp:revision>
  <dcterms:created xsi:type="dcterms:W3CDTF">2021-07-28T05:42:55Z</dcterms:created>
  <dcterms:modified xsi:type="dcterms:W3CDTF">2021-08-03T11:44:12Z</dcterms:modified>
</cp:coreProperties>
</file>